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68" r:id="rId4"/>
    <p:sldId id="259" r:id="rId5"/>
    <p:sldId id="272" r:id="rId6"/>
    <p:sldId id="262" r:id="rId7"/>
    <p:sldId id="260" r:id="rId8"/>
    <p:sldId id="261" r:id="rId9"/>
    <p:sldId id="270" r:id="rId10"/>
    <p:sldId id="271" r:id="rId11"/>
    <p:sldId id="275" r:id="rId12"/>
    <p:sldId id="257" r:id="rId13"/>
    <p:sldId id="274" r:id="rId14"/>
    <p:sldId id="273" r:id="rId15"/>
    <p:sldId id="263" r:id="rId16"/>
    <p:sldId id="264" r:id="rId17"/>
    <p:sldId id="265" r:id="rId18"/>
    <p:sldId id="266" r:id="rId19"/>
    <p:sldId id="269" r:id="rId20"/>
    <p:sldId id="267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75" d="100"/>
          <a:sy n="75" d="100"/>
        </p:scale>
        <p:origin x="54" y="4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EFBEF35-408B-43F6-A918-5B6B39C61F3A}" type="doc">
      <dgm:prSet loTypeId="urn:microsoft.com/office/officeart/2005/8/layout/hList9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DB93BFC-2384-478E-BCF3-84628E46DB1F}">
      <dgm:prSet phldrT="[Text]"/>
      <dgm:spPr/>
      <dgm:t>
        <a:bodyPr/>
        <a:lstStyle/>
        <a:p>
          <a:r>
            <a:rPr lang="en-US" dirty="0" smtClean="0"/>
            <a:t>Server</a:t>
          </a:r>
          <a:endParaRPr lang="en-US" dirty="0"/>
        </a:p>
      </dgm:t>
    </dgm:pt>
    <dgm:pt modelId="{ECF34F5B-5FCC-494E-AFED-D310BF511751}" type="parTrans" cxnId="{7908625B-0564-4203-9FB1-926BA830C1FD}">
      <dgm:prSet/>
      <dgm:spPr/>
      <dgm:t>
        <a:bodyPr/>
        <a:lstStyle/>
        <a:p>
          <a:endParaRPr lang="en-US"/>
        </a:p>
      </dgm:t>
    </dgm:pt>
    <dgm:pt modelId="{3B1E4800-D931-41E1-9A99-4ACB2FF9FDE5}" type="sibTrans" cxnId="{7908625B-0564-4203-9FB1-926BA830C1FD}">
      <dgm:prSet/>
      <dgm:spPr/>
      <dgm:t>
        <a:bodyPr/>
        <a:lstStyle/>
        <a:p>
          <a:endParaRPr lang="en-US"/>
        </a:p>
      </dgm:t>
    </dgm:pt>
    <dgm:pt modelId="{8AF05EA0-3025-4FD9-BE56-A2B9F5C7B4DB}">
      <dgm:prSet phldrT="[Text]"/>
      <dgm:spPr/>
      <dgm:t>
        <a:bodyPr/>
        <a:lstStyle/>
        <a:p>
          <a:r>
            <a:rPr lang="en-US" dirty="0" err="1" smtClean="0"/>
            <a:t>Asp.Net</a:t>
          </a:r>
          <a:endParaRPr lang="en-US" dirty="0"/>
        </a:p>
      </dgm:t>
    </dgm:pt>
    <dgm:pt modelId="{B88A9745-67C2-451D-8F76-B6FD60A14333}" type="parTrans" cxnId="{8B27AFF9-8E2B-4787-8412-0EC29283D9CC}">
      <dgm:prSet/>
      <dgm:spPr/>
      <dgm:t>
        <a:bodyPr/>
        <a:lstStyle/>
        <a:p>
          <a:endParaRPr lang="en-US"/>
        </a:p>
      </dgm:t>
    </dgm:pt>
    <dgm:pt modelId="{F5B69DCC-47D0-4EE6-B3C4-107DFD00E5D5}" type="sibTrans" cxnId="{8B27AFF9-8E2B-4787-8412-0EC29283D9CC}">
      <dgm:prSet/>
      <dgm:spPr/>
      <dgm:t>
        <a:bodyPr/>
        <a:lstStyle/>
        <a:p>
          <a:endParaRPr lang="en-US"/>
        </a:p>
      </dgm:t>
    </dgm:pt>
    <dgm:pt modelId="{1CD3DF18-4514-4FF0-9D62-BED36E0F740E}">
      <dgm:prSet phldrT="[Text]"/>
      <dgm:spPr/>
      <dgm:t>
        <a:bodyPr/>
        <a:lstStyle/>
        <a:p>
          <a:r>
            <a:rPr lang="en-US" dirty="0" smtClean="0"/>
            <a:t>Self-Host</a:t>
          </a:r>
          <a:endParaRPr lang="en-US" dirty="0"/>
        </a:p>
      </dgm:t>
    </dgm:pt>
    <dgm:pt modelId="{5530EFF2-E9EA-4EA6-BBB5-2F1CB5A2F9DA}" type="parTrans" cxnId="{D22BD1A5-F62F-4C91-BA11-1E1FCADDCE14}">
      <dgm:prSet/>
      <dgm:spPr/>
      <dgm:t>
        <a:bodyPr/>
        <a:lstStyle/>
        <a:p>
          <a:endParaRPr lang="en-US"/>
        </a:p>
      </dgm:t>
    </dgm:pt>
    <dgm:pt modelId="{DF5CA03E-B6A7-4513-BD9E-32E243F72E6F}" type="sibTrans" cxnId="{D22BD1A5-F62F-4C91-BA11-1E1FCADDCE14}">
      <dgm:prSet/>
      <dgm:spPr/>
      <dgm:t>
        <a:bodyPr/>
        <a:lstStyle/>
        <a:p>
          <a:endParaRPr lang="en-US"/>
        </a:p>
      </dgm:t>
    </dgm:pt>
    <dgm:pt modelId="{417FC92B-007E-4FFD-BF3D-60AAF3408886}">
      <dgm:prSet phldrT="[Text]"/>
      <dgm:spPr/>
      <dgm:t>
        <a:bodyPr/>
        <a:lstStyle/>
        <a:p>
          <a:r>
            <a:rPr lang="en-US" dirty="0" smtClean="0"/>
            <a:t>Client</a:t>
          </a:r>
          <a:endParaRPr lang="en-US" dirty="0"/>
        </a:p>
      </dgm:t>
    </dgm:pt>
    <dgm:pt modelId="{B2D92C2C-9072-47D6-A1A1-AE19F4CAC4F6}" type="parTrans" cxnId="{E2F38598-5378-48C0-9DBF-5031A53C3BD6}">
      <dgm:prSet/>
      <dgm:spPr/>
      <dgm:t>
        <a:bodyPr/>
        <a:lstStyle/>
        <a:p>
          <a:endParaRPr lang="en-US"/>
        </a:p>
      </dgm:t>
    </dgm:pt>
    <dgm:pt modelId="{94A947DA-1A8A-49EE-9C1B-3AC2045117AC}" type="sibTrans" cxnId="{E2F38598-5378-48C0-9DBF-5031A53C3BD6}">
      <dgm:prSet/>
      <dgm:spPr/>
      <dgm:t>
        <a:bodyPr/>
        <a:lstStyle/>
        <a:p>
          <a:endParaRPr lang="en-US"/>
        </a:p>
      </dgm:t>
    </dgm:pt>
    <dgm:pt modelId="{6F86F54C-60B9-44D7-96B0-9ED6E8DDA6F4}">
      <dgm:prSet phldrT="[Text]"/>
      <dgm:spPr/>
      <dgm:t>
        <a:bodyPr/>
        <a:lstStyle/>
        <a:p>
          <a:r>
            <a:rPr lang="en-US" dirty="0" err="1" smtClean="0"/>
            <a:t>javaScript</a:t>
          </a:r>
          <a:endParaRPr lang="en-US" dirty="0"/>
        </a:p>
      </dgm:t>
    </dgm:pt>
    <dgm:pt modelId="{23B192B1-EB0B-4DB9-86DA-233B278C9C83}" type="parTrans" cxnId="{9E8101BC-1504-4245-8F0F-DBF386FD115A}">
      <dgm:prSet/>
      <dgm:spPr/>
      <dgm:t>
        <a:bodyPr/>
        <a:lstStyle/>
        <a:p>
          <a:endParaRPr lang="en-US"/>
        </a:p>
      </dgm:t>
    </dgm:pt>
    <dgm:pt modelId="{0113201D-190D-452F-A1D1-4A21AD48761B}" type="sibTrans" cxnId="{9E8101BC-1504-4245-8F0F-DBF386FD115A}">
      <dgm:prSet/>
      <dgm:spPr/>
      <dgm:t>
        <a:bodyPr/>
        <a:lstStyle/>
        <a:p>
          <a:endParaRPr lang="en-US"/>
        </a:p>
      </dgm:t>
    </dgm:pt>
    <dgm:pt modelId="{EE16C5CB-810C-4D5D-93F0-F8DDD71FFE62}">
      <dgm:prSet phldrT="[Text]"/>
      <dgm:spPr/>
      <dgm:t>
        <a:bodyPr/>
        <a:lstStyle/>
        <a:p>
          <a:r>
            <a:rPr lang="en-US" dirty="0" err="1" smtClean="0"/>
            <a:t>.Net</a:t>
          </a:r>
          <a:endParaRPr lang="en-US" dirty="0"/>
        </a:p>
      </dgm:t>
    </dgm:pt>
    <dgm:pt modelId="{806F682A-4731-448D-82F0-6BFCA61F550B}" type="parTrans" cxnId="{CFDAFF85-DAF5-4890-820D-FA9713CD4A75}">
      <dgm:prSet/>
      <dgm:spPr/>
      <dgm:t>
        <a:bodyPr/>
        <a:lstStyle/>
        <a:p>
          <a:endParaRPr lang="en-US"/>
        </a:p>
      </dgm:t>
    </dgm:pt>
    <dgm:pt modelId="{7190393B-A7D8-48E4-9B93-C1367A41486A}" type="sibTrans" cxnId="{CFDAFF85-DAF5-4890-820D-FA9713CD4A75}">
      <dgm:prSet/>
      <dgm:spPr/>
      <dgm:t>
        <a:bodyPr/>
        <a:lstStyle/>
        <a:p>
          <a:endParaRPr lang="en-US"/>
        </a:p>
      </dgm:t>
    </dgm:pt>
    <dgm:pt modelId="{2BED5383-106A-4DB1-8254-6F2A8702074B}">
      <dgm:prSet phldrT="[Text]"/>
      <dgm:spPr/>
      <dgm:t>
        <a:bodyPr/>
        <a:lstStyle/>
        <a:p>
          <a:r>
            <a:rPr lang="en-US" dirty="0" err="1" smtClean="0"/>
            <a:t>Owin</a:t>
          </a:r>
          <a:endParaRPr lang="en-US" dirty="0"/>
        </a:p>
      </dgm:t>
    </dgm:pt>
    <dgm:pt modelId="{7B8B5527-3010-4523-BE1D-07872739017D}" type="parTrans" cxnId="{E12FCB50-F4A9-4458-B9F3-AFA6D0B2081F}">
      <dgm:prSet/>
      <dgm:spPr/>
      <dgm:t>
        <a:bodyPr/>
        <a:lstStyle/>
        <a:p>
          <a:endParaRPr lang="en-US"/>
        </a:p>
      </dgm:t>
    </dgm:pt>
    <dgm:pt modelId="{EAFCC56D-E580-4F53-9614-C3D22B12B579}" type="sibTrans" cxnId="{E12FCB50-F4A9-4458-B9F3-AFA6D0B2081F}">
      <dgm:prSet/>
      <dgm:spPr/>
      <dgm:t>
        <a:bodyPr/>
        <a:lstStyle/>
        <a:p>
          <a:endParaRPr lang="en-US"/>
        </a:p>
      </dgm:t>
    </dgm:pt>
    <dgm:pt modelId="{35BB51BF-7946-4691-B9D2-DADC4CB14CA7}">
      <dgm:prSet phldrT="[Text]"/>
      <dgm:spPr/>
      <dgm:t>
        <a:bodyPr/>
        <a:lstStyle/>
        <a:p>
          <a:r>
            <a:rPr lang="en-US" dirty="0" err="1" smtClean="0"/>
            <a:t>WinRT</a:t>
          </a:r>
          <a:endParaRPr lang="en-US" dirty="0"/>
        </a:p>
      </dgm:t>
    </dgm:pt>
    <dgm:pt modelId="{E18FBDE6-927A-4D48-9D87-F086FFCE4E66}" type="parTrans" cxnId="{E965454D-CBF6-4272-BA9F-024D9FFD8D82}">
      <dgm:prSet/>
      <dgm:spPr/>
      <dgm:t>
        <a:bodyPr/>
        <a:lstStyle/>
        <a:p>
          <a:endParaRPr lang="en-US"/>
        </a:p>
      </dgm:t>
    </dgm:pt>
    <dgm:pt modelId="{7E6439A8-EDA4-44AE-8672-C32FC31D5CD9}" type="sibTrans" cxnId="{E965454D-CBF6-4272-BA9F-024D9FFD8D82}">
      <dgm:prSet/>
      <dgm:spPr/>
      <dgm:t>
        <a:bodyPr/>
        <a:lstStyle/>
        <a:p>
          <a:endParaRPr lang="en-US"/>
        </a:p>
      </dgm:t>
    </dgm:pt>
    <dgm:pt modelId="{309104FB-441F-47D8-AC6A-330B59570FBF}" type="pres">
      <dgm:prSet presAssocID="{AEFBEF35-408B-43F6-A918-5B6B39C61F3A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00FB1FCA-C7EA-4373-A497-F680FCE27194}" type="pres">
      <dgm:prSet presAssocID="{ADB93BFC-2384-478E-BCF3-84628E46DB1F}" presName="posSpace" presStyleCnt="0"/>
      <dgm:spPr/>
    </dgm:pt>
    <dgm:pt modelId="{54B34AF5-CBC3-4CB2-8C7E-E669A707C859}" type="pres">
      <dgm:prSet presAssocID="{ADB93BFC-2384-478E-BCF3-84628E46DB1F}" presName="vertFlow" presStyleCnt="0"/>
      <dgm:spPr/>
    </dgm:pt>
    <dgm:pt modelId="{9F12D7F9-45B1-448D-A071-DD5F504C6DCE}" type="pres">
      <dgm:prSet presAssocID="{ADB93BFC-2384-478E-BCF3-84628E46DB1F}" presName="topSpace" presStyleCnt="0"/>
      <dgm:spPr/>
    </dgm:pt>
    <dgm:pt modelId="{54037624-E971-4344-923B-4E7D217BFAE9}" type="pres">
      <dgm:prSet presAssocID="{ADB93BFC-2384-478E-BCF3-84628E46DB1F}" presName="firstComp" presStyleCnt="0"/>
      <dgm:spPr/>
    </dgm:pt>
    <dgm:pt modelId="{72329FB8-DB61-4481-8C83-9B89283061E2}" type="pres">
      <dgm:prSet presAssocID="{ADB93BFC-2384-478E-BCF3-84628E46DB1F}" presName="firstChild" presStyleLbl="bgAccFollowNode1" presStyleIdx="0" presStyleCnt="6" custLinFactX="-21642" custLinFactNeighborX="-100000" custLinFactNeighborY="5152"/>
      <dgm:spPr/>
      <dgm:t>
        <a:bodyPr/>
        <a:lstStyle/>
        <a:p>
          <a:endParaRPr lang="en-US"/>
        </a:p>
      </dgm:t>
    </dgm:pt>
    <dgm:pt modelId="{8A87B180-1C3A-4C69-95FF-516406B952D1}" type="pres">
      <dgm:prSet presAssocID="{ADB93BFC-2384-478E-BCF3-84628E46DB1F}" presName="firstChildTx" presStyleLbl="bg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20375CD-6C00-44AD-98E4-226A39330FE0}" type="pres">
      <dgm:prSet presAssocID="{1CD3DF18-4514-4FF0-9D62-BED36E0F740E}" presName="comp" presStyleCnt="0"/>
      <dgm:spPr/>
    </dgm:pt>
    <dgm:pt modelId="{CBCCF1E0-AEC6-4001-A147-5C26DE87D341}" type="pres">
      <dgm:prSet presAssocID="{1CD3DF18-4514-4FF0-9D62-BED36E0F740E}" presName="child" presStyleLbl="bgAccFollowNode1" presStyleIdx="1" presStyleCnt="6" custScaleY="91758" custLinFactX="-21641" custLinFactNeighborX="-100000" custLinFactNeighborY="8537"/>
      <dgm:spPr/>
      <dgm:t>
        <a:bodyPr/>
        <a:lstStyle/>
        <a:p>
          <a:endParaRPr lang="en-US"/>
        </a:p>
      </dgm:t>
    </dgm:pt>
    <dgm:pt modelId="{29D8BFF2-B005-4091-924A-5CD68A646CF3}" type="pres">
      <dgm:prSet presAssocID="{1CD3DF18-4514-4FF0-9D62-BED36E0F740E}" presName="childTx" presStyleLbl="bg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360E83-9698-4E32-A2E5-42C296B85FE6}" type="pres">
      <dgm:prSet presAssocID="{2BED5383-106A-4DB1-8254-6F2A8702074B}" presName="comp" presStyleCnt="0"/>
      <dgm:spPr/>
    </dgm:pt>
    <dgm:pt modelId="{C4A8955B-66F4-492C-B5F9-E6CB06CACB1F}" type="pres">
      <dgm:prSet presAssocID="{2BED5383-106A-4DB1-8254-6F2A8702074B}" presName="child" presStyleLbl="bgAccFollowNode1" presStyleIdx="2" presStyleCnt="6" custScaleY="95765" custLinFactX="-21641" custLinFactNeighborX="-100000" custLinFactNeighborY="14635"/>
      <dgm:spPr/>
      <dgm:t>
        <a:bodyPr/>
        <a:lstStyle/>
        <a:p>
          <a:endParaRPr lang="en-US"/>
        </a:p>
      </dgm:t>
    </dgm:pt>
    <dgm:pt modelId="{36F7C292-BD86-45BA-B04D-C10F0178A3C8}" type="pres">
      <dgm:prSet presAssocID="{2BED5383-106A-4DB1-8254-6F2A8702074B}" presName="childTx" presStyleLbl="bg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E395760-A421-4C42-BF72-A8EB47512164}" type="pres">
      <dgm:prSet presAssocID="{ADB93BFC-2384-478E-BCF3-84628E46DB1F}" presName="negSpace" presStyleCnt="0"/>
      <dgm:spPr/>
    </dgm:pt>
    <dgm:pt modelId="{FA8AE6C5-E191-435F-90CD-D88A14E26AA3}" type="pres">
      <dgm:prSet presAssocID="{ADB93BFC-2384-478E-BCF3-84628E46DB1F}" presName="circle" presStyleLbl="node1" presStyleIdx="0" presStyleCnt="2"/>
      <dgm:spPr/>
      <dgm:t>
        <a:bodyPr/>
        <a:lstStyle/>
        <a:p>
          <a:endParaRPr lang="en-US"/>
        </a:p>
      </dgm:t>
    </dgm:pt>
    <dgm:pt modelId="{2807EDF3-01CF-40A8-86F8-8791FA9A7099}" type="pres">
      <dgm:prSet presAssocID="{3B1E4800-D931-41E1-9A99-4ACB2FF9FDE5}" presName="transSpace" presStyleCnt="0"/>
      <dgm:spPr/>
    </dgm:pt>
    <dgm:pt modelId="{6F8AD887-2825-41AD-A2BF-BC77526DE7F2}" type="pres">
      <dgm:prSet presAssocID="{417FC92B-007E-4FFD-BF3D-60AAF3408886}" presName="posSpace" presStyleCnt="0"/>
      <dgm:spPr/>
    </dgm:pt>
    <dgm:pt modelId="{E041ED0B-2D00-4DCE-AD52-D699E7299C28}" type="pres">
      <dgm:prSet presAssocID="{417FC92B-007E-4FFD-BF3D-60AAF3408886}" presName="vertFlow" presStyleCnt="0"/>
      <dgm:spPr/>
    </dgm:pt>
    <dgm:pt modelId="{76C47F1D-F396-4466-8D93-CCF1ADC1C93A}" type="pres">
      <dgm:prSet presAssocID="{417FC92B-007E-4FFD-BF3D-60AAF3408886}" presName="topSpace" presStyleCnt="0"/>
      <dgm:spPr/>
    </dgm:pt>
    <dgm:pt modelId="{1FBE1040-4B02-47BB-991D-C864E3CF3117}" type="pres">
      <dgm:prSet presAssocID="{417FC92B-007E-4FFD-BF3D-60AAF3408886}" presName="firstComp" presStyleCnt="0"/>
      <dgm:spPr/>
    </dgm:pt>
    <dgm:pt modelId="{513BF947-8497-4B99-95AF-B0F16BF8DA5B}" type="pres">
      <dgm:prSet presAssocID="{417FC92B-007E-4FFD-BF3D-60AAF3408886}" presName="firstChild" presStyleLbl="bgAccFollowNode1" presStyleIdx="3" presStyleCnt="6" custLinFactNeighborX="66517" custLinFactNeighborY="-7885"/>
      <dgm:spPr/>
      <dgm:t>
        <a:bodyPr/>
        <a:lstStyle/>
        <a:p>
          <a:endParaRPr lang="en-US"/>
        </a:p>
      </dgm:t>
    </dgm:pt>
    <dgm:pt modelId="{AC6CBA25-A1F0-409B-81F1-B8CF6B38A328}" type="pres">
      <dgm:prSet presAssocID="{417FC92B-007E-4FFD-BF3D-60AAF3408886}" presName="firstChildTx" presStyleLbl="bg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12CF18-0953-40A4-A8E7-849E5130C490}" type="pres">
      <dgm:prSet presAssocID="{EE16C5CB-810C-4D5D-93F0-F8DDD71FFE62}" presName="comp" presStyleCnt="0"/>
      <dgm:spPr/>
    </dgm:pt>
    <dgm:pt modelId="{F83CECE1-E64F-4BBC-8757-BE5C3DFC9079}" type="pres">
      <dgm:prSet presAssocID="{EE16C5CB-810C-4D5D-93F0-F8DDD71FFE62}" presName="child" presStyleLbl="bgAccFollowNode1" presStyleIdx="4" presStyleCnt="6" custLinFactNeighborX="66517" custLinFactNeighborY="-7885"/>
      <dgm:spPr/>
      <dgm:t>
        <a:bodyPr/>
        <a:lstStyle/>
        <a:p>
          <a:endParaRPr lang="en-US"/>
        </a:p>
      </dgm:t>
    </dgm:pt>
    <dgm:pt modelId="{BF6BEA47-2E2A-494D-BEFE-8952310B1BB4}" type="pres">
      <dgm:prSet presAssocID="{EE16C5CB-810C-4D5D-93F0-F8DDD71FFE62}" presName="childTx" presStyleLbl="bg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1010EF-A571-4E41-97C3-756F71A000DE}" type="pres">
      <dgm:prSet presAssocID="{35BB51BF-7946-4691-B9D2-DADC4CB14CA7}" presName="comp" presStyleCnt="0"/>
      <dgm:spPr/>
    </dgm:pt>
    <dgm:pt modelId="{92922D8D-2DF0-429C-B08C-C11121240830}" type="pres">
      <dgm:prSet presAssocID="{35BB51BF-7946-4691-B9D2-DADC4CB14CA7}" presName="child" presStyleLbl="bgAccFollowNode1" presStyleIdx="5" presStyleCnt="6" custLinFactNeighborX="66517" custLinFactNeighborY="-7885"/>
      <dgm:spPr/>
      <dgm:t>
        <a:bodyPr/>
        <a:lstStyle/>
        <a:p>
          <a:endParaRPr lang="en-US"/>
        </a:p>
      </dgm:t>
    </dgm:pt>
    <dgm:pt modelId="{4CC55CEE-F095-460E-980B-2612691A039B}" type="pres">
      <dgm:prSet presAssocID="{35BB51BF-7946-4691-B9D2-DADC4CB14CA7}" presName="childTx" presStyleLbl="bg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E5BA5D9-7CEE-4E0E-B940-D9A68B1C1C83}" type="pres">
      <dgm:prSet presAssocID="{417FC92B-007E-4FFD-BF3D-60AAF3408886}" presName="negSpace" presStyleCnt="0"/>
      <dgm:spPr/>
    </dgm:pt>
    <dgm:pt modelId="{E53E2357-29CF-4FC6-88DB-0BDE3B934F89}" type="pres">
      <dgm:prSet presAssocID="{417FC92B-007E-4FFD-BF3D-60AAF3408886}" presName="circle" presStyleLbl="node1" presStyleIdx="1" presStyleCnt="2" custLinFactNeighborX="43381" custLinFactNeighborY="-7889"/>
      <dgm:spPr/>
      <dgm:t>
        <a:bodyPr/>
        <a:lstStyle/>
        <a:p>
          <a:endParaRPr lang="en-US"/>
        </a:p>
      </dgm:t>
    </dgm:pt>
  </dgm:ptLst>
  <dgm:cxnLst>
    <dgm:cxn modelId="{C6E9554A-3DFE-4C17-930E-A6DFF5E0D58B}" type="presOf" srcId="{417FC92B-007E-4FFD-BF3D-60AAF3408886}" destId="{E53E2357-29CF-4FC6-88DB-0BDE3B934F89}" srcOrd="0" destOrd="0" presId="urn:microsoft.com/office/officeart/2005/8/layout/hList9"/>
    <dgm:cxn modelId="{AFCE42BA-65C9-4535-B4D8-ADA714C224D8}" type="presOf" srcId="{8AF05EA0-3025-4FD9-BE56-A2B9F5C7B4DB}" destId="{8A87B180-1C3A-4C69-95FF-516406B952D1}" srcOrd="1" destOrd="0" presId="urn:microsoft.com/office/officeart/2005/8/layout/hList9"/>
    <dgm:cxn modelId="{D22BD1A5-F62F-4C91-BA11-1E1FCADDCE14}" srcId="{ADB93BFC-2384-478E-BCF3-84628E46DB1F}" destId="{1CD3DF18-4514-4FF0-9D62-BED36E0F740E}" srcOrd="1" destOrd="0" parTransId="{5530EFF2-E9EA-4EA6-BBB5-2F1CB5A2F9DA}" sibTransId="{DF5CA03E-B6A7-4513-BD9E-32E243F72E6F}"/>
    <dgm:cxn modelId="{07D7974A-7E28-4B50-B247-925669D55CE2}" type="presOf" srcId="{2BED5383-106A-4DB1-8254-6F2A8702074B}" destId="{36F7C292-BD86-45BA-B04D-C10F0178A3C8}" srcOrd="1" destOrd="0" presId="urn:microsoft.com/office/officeart/2005/8/layout/hList9"/>
    <dgm:cxn modelId="{CB9A315F-6684-4561-B9D9-681482F608A1}" type="presOf" srcId="{2BED5383-106A-4DB1-8254-6F2A8702074B}" destId="{C4A8955B-66F4-492C-B5F9-E6CB06CACB1F}" srcOrd="0" destOrd="0" presId="urn:microsoft.com/office/officeart/2005/8/layout/hList9"/>
    <dgm:cxn modelId="{74729999-3548-41F8-843F-6D90BA4E3CB2}" type="presOf" srcId="{AEFBEF35-408B-43F6-A918-5B6B39C61F3A}" destId="{309104FB-441F-47D8-AC6A-330B59570FBF}" srcOrd="0" destOrd="0" presId="urn:microsoft.com/office/officeart/2005/8/layout/hList9"/>
    <dgm:cxn modelId="{9C9AB3D9-A384-4C36-9E86-0325976A381B}" type="presOf" srcId="{EE16C5CB-810C-4D5D-93F0-F8DDD71FFE62}" destId="{F83CECE1-E64F-4BBC-8757-BE5C3DFC9079}" srcOrd="0" destOrd="0" presId="urn:microsoft.com/office/officeart/2005/8/layout/hList9"/>
    <dgm:cxn modelId="{F8EA8D71-105A-4D2B-B354-72364DAFD0A8}" type="presOf" srcId="{1CD3DF18-4514-4FF0-9D62-BED36E0F740E}" destId="{29D8BFF2-B005-4091-924A-5CD68A646CF3}" srcOrd="1" destOrd="0" presId="urn:microsoft.com/office/officeart/2005/8/layout/hList9"/>
    <dgm:cxn modelId="{E965454D-CBF6-4272-BA9F-024D9FFD8D82}" srcId="{417FC92B-007E-4FFD-BF3D-60AAF3408886}" destId="{35BB51BF-7946-4691-B9D2-DADC4CB14CA7}" srcOrd="2" destOrd="0" parTransId="{E18FBDE6-927A-4D48-9D87-F086FFCE4E66}" sibTransId="{7E6439A8-EDA4-44AE-8672-C32FC31D5CD9}"/>
    <dgm:cxn modelId="{8E9D3DD3-7A2B-46F0-9DE0-9C98EE0D475A}" type="presOf" srcId="{6F86F54C-60B9-44D7-96B0-9ED6E8DDA6F4}" destId="{AC6CBA25-A1F0-409B-81F1-B8CF6B38A328}" srcOrd="1" destOrd="0" presId="urn:microsoft.com/office/officeart/2005/8/layout/hList9"/>
    <dgm:cxn modelId="{38C47D3B-1543-4CB9-AEEE-4D694DB2A110}" type="presOf" srcId="{8AF05EA0-3025-4FD9-BE56-A2B9F5C7B4DB}" destId="{72329FB8-DB61-4481-8C83-9B89283061E2}" srcOrd="0" destOrd="0" presId="urn:microsoft.com/office/officeart/2005/8/layout/hList9"/>
    <dgm:cxn modelId="{E2F38598-5378-48C0-9DBF-5031A53C3BD6}" srcId="{AEFBEF35-408B-43F6-A918-5B6B39C61F3A}" destId="{417FC92B-007E-4FFD-BF3D-60AAF3408886}" srcOrd="1" destOrd="0" parTransId="{B2D92C2C-9072-47D6-A1A1-AE19F4CAC4F6}" sibTransId="{94A947DA-1A8A-49EE-9C1B-3AC2045117AC}"/>
    <dgm:cxn modelId="{E72D0162-BD50-4082-B4DD-72E97F2D6AED}" type="presOf" srcId="{35BB51BF-7946-4691-B9D2-DADC4CB14CA7}" destId="{92922D8D-2DF0-429C-B08C-C11121240830}" srcOrd="0" destOrd="0" presId="urn:microsoft.com/office/officeart/2005/8/layout/hList9"/>
    <dgm:cxn modelId="{CFDAFF85-DAF5-4890-820D-FA9713CD4A75}" srcId="{417FC92B-007E-4FFD-BF3D-60AAF3408886}" destId="{EE16C5CB-810C-4D5D-93F0-F8DDD71FFE62}" srcOrd="1" destOrd="0" parTransId="{806F682A-4731-448D-82F0-6BFCA61F550B}" sibTransId="{7190393B-A7D8-48E4-9B93-C1367A41486A}"/>
    <dgm:cxn modelId="{8B27AFF9-8E2B-4787-8412-0EC29283D9CC}" srcId="{ADB93BFC-2384-478E-BCF3-84628E46DB1F}" destId="{8AF05EA0-3025-4FD9-BE56-A2B9F5C7B4DB}" srcOrd="0" destOrd="0" parTransId="{B88A9745-67C2-451D-8F76-B6FD60A14333}" sibTransId="{F5B69DCC-47D0-4EE6-B3C4-107DFD00E5D5}"/>
    <dgm:cxn modelId="{9E8101BC-1504-4245-8F0F-DBF386FD115A}" srcId="{417FC92B-007E-4FFD-BF3D-60AAF3408886}" destId="{6F86F54C-60B9-44D7-96B0-9ED6E8DDA6F4}" srcOrd="0" destOrd="0" parTransId="{23B192B1-EB0B-4DB9-86DA-233B278C9C83}" sibTransId="{0113201D-190D-452F-A1D1-4A21AD48761B}"/>
    <dgm:cxn modelId="{7908625B-0564-4203-9FB1-926BA830C1FD}" srcId="{AEFBEF35-408B-43F6-A918-5B6B39C61F3A}" destId="{ADB93BFC-2384-478E-BCF3-84628E46DB1F}" srcOrd="0" destOrd="0" parTransId="{ECF34F5B-5FCC-494E-AFED-D310BF511751}" sibTransId="{3B1E4800-D931-41E1-9A99-4ACB2FF9FDE5}"/>
    <dgm:cxn modelId="{4801B20E-C85C-4168-A179-871E0C089463}" type="presOf" srcId="{1CD3DF18-4514-4FF0-9D62-BED36E0F740E}" destId="{CBCCF1E0-AEC6-4001-A147-5C26DE87D341}" srcOrd="0" destOrd="0" presId="urn:microsoft.com/office/officeart/2005/8/layout/hList9"/>
    <dgm:cxn modelId="{E12FCB50-F4A9-4458-B9F3-AFA6D0B2081F}" srcId="{ADB93BFC-2384-478E-BCF3-84628E46DB1F}" destId="{2BED5383-106A-4DB1-8254-6F2A8702074B}" srcOrd="2" destOrd="0" parTransId="{7B8B5527-3010-4523-BE1D-07872739017D}" sibTransId="{EAFCC56D-E580-4F53-9614-C3D22B12B579}"/>
    <dgm:cxn modelId="{47B420CD-8BEF-460F-9A7F-2F57E9A5697F}" type="presOf" srcId="{6F86F54C-60B9-44D7-96B0-9ED6E8DDA6F4}" destId="{513BF947-8497-4B99-95AF-B0F16BF8DA5B}" srcOrd="0" destOrd="0" presId="urn:microsoft.com/office/officeart/2005/8/layout/hList9"/>
    <dgm:cxn modelId="{E87EEDFC-1F5C-4D99-A0CA-37A8B8A466AB}" type="presOf" srcId="{EE16C5CB-810C-4D5D-93F0-F8DDD71FFE62}" destId="{BF6BEA47-2E2A-494D-BEFE-8952310B1BB4}" srcOrd="1" destOrd="0" presId="urn:microsoft.com/office/officeart/2005/8/layout/hList9"/>
    <dgm:cxn modelId="{0313D107-1E3E-44EE-8840-5E3BE4089559}" type="presOf" srcId="{35BB51BF-7946-4691-B9D2-DADC4CB14CA7}" destId="{4CC55CEE-F095-460E-980B-2612691A039B}" srcOrd="1" destOrd="0" presId="urn:microsoft.com/office/officeart/2005/8/layout/hList9"/>
    <dgm:cxn modelId="{64182B11-9CC3-4A3A-BFCD-7DC66A4AA81D}" type="presOf" srcId="{ADB93BFC-2384-478E-BCF3-84628E46DB1F}" destId="{FA8AE6C5-E191-435F-90CD-D88A14E26AA3}" srcOrd="0" destOrd="0" presId="urn:microsoft.com/office/officeart/2005/8/layout/hList9"/>
    <dgm:cxn modelId="{4A9C8B2A-BB8C-4BC8-B5FB-4C5922464D32}" type="presParOf" srcId="{309104FB-441F-47D8-AC6A-330B59570FBF}" destId="{00FB1FCA-C7EA-4373-A497-F680FCE27194}" srcOrd="0" destOrd="0" presId="urn:microsoft.com/office/officeart/2005/8/layout/hList9"/>
    <dgm:cxn modelId="{9A77574B-3A6A-4FCC-BFDF-332D1ECC4AA0}" type="presParOf" srcId="{309104FB-441F-47D8-AC6A-330B59570FBF}" destId="{54B34AF5-CBC3-4CB2-8C7E-E669A707C859}" srcOrd="1" destOrd="0" presId="urn:microsoft.com/office/officeart/2005/8/layout/hList9"/>
    <dgm:cxn modelId="{F1303875-18F6-425D-9834-18AD9FFAD84A}" type="presParOf" srcId="{54B34AF5-CBC3-4CB2-8C7E-E669A707C859}" destId="{9F12D7F9-45B1-448D-A071-DD5F504C6DCE}" srcOrd="0" destOrd="0" presId="urn:microsoft.com/office/officeart/2005/8/layout/hList9"/>
    <dgm:cxn modelId="{F936B3BC-F4FE-4F68-9222-6927D378E28F}" type="presParOf" srcId="{54B34AF5-CBC3-4CB2-8C7E-E669A707C859}" destId="{54037624-E971-4344-923B-4E7D217BFAE9}" srcOrd="1" destOrd="0" presId="urn:microsoft.com/office/officeart/2005/8/layout/hList9"/>
    <dgm:cxn modelId="{0C90EE21-8476-4E02-B43B-C86B065FBFA7}" type="presParOf" srcId="{54037624-E971-4344-923B-4E7D217BFAE9}" destId="{72329FB8-DB61-4481-8C83-9B89283061E2}" srcOrd="0" destOrd="0" presId="urn:microsoft.com/office/officeart/2005/8/layout/hList9"/>
    <dgm:cxn modelId="{A4BBA772-9715-42BC-AE46-012A0292B80B}" type="presParOf" srcId="{54037624-E971-4344-923B-4E7D217BFAE9}" destId="{8A87B180-1C3A-4C69-95FF-516406B952D1}" srcOrd="1" destOrd="0" presId="urn:microsoft.com/office/officeart/2005/8/layout/hList9"/>
    <dgm:cxn modelId="{E8024036-D7BA-4557-BED9-BBEC947985E1}" type="presParOf" srcId="{54B34AF5-CBC3-4CB2-8C7E-E669A707C859}" destId="{E20375CD-6C00-44AD-98E4-226A39330FE0}" srcOrd="2" destOrd="0" presId="urn:microsoft.com/office/officeart/2005/8/layout/hList9"/>
    <dgm:cxn modelId="{C5A1330C-C692-4514-8E99-6C7DD8D9AF44}" type="presParOf" srcId="{E20375CD-6C00-44AD-98E4-226A39330FE0}" destId="{CBCCF1E0-AEC6-4001-A147-5C26DE87D341}" srcOrd="0" destOrd="0" presId="urn:microsoft.com/office/officeart/2005/8/layout/hList9"/>
    <dgm:cxn modelId="{A8B6E680-803F-49E4-9597-0E9019E6F0ED}" type="presParOf" srcId="{E20375CD-6C00-44AD-98E4-226A39330FE0}" destId="{29D8BFF2-B005-4091-924A-5CD68A646CF3}" srcOrd="1" destOrd="0" presId="urn:microsoft.com/office/officeart/2005/8/layout/hList9"/>
    <dgm:cxn modelId="{F754ED60-A773-46E0-AA9F-0E6723C43E26}" type="presParOf" srcId="{54B34AF5-CBC3-4CB2-8C7E-E669A707C859}" destId="{51360E83-9698-4E32-A2E5-42C296B85FE6}" srcOrd="3" destOrd="0" presId="urn:microsoft.com/office/officeart/2005/8/layout/hList9"/>
    <dgm:cxn modelId="{32EBFE88-6AD6-42AC-9A87-FF47165E1A9A}" type="presParOf" srcId="{51360E83-9698-4E32-A2E5-42C296B85FE6}" destId="{C4A8955B-66F4-492C-B5F9-E6CB06CACB1F}" srcOrd="0" destOrd="0" presId="urn:microsoft.com/office/officeart/2005/8/layout/hList9"/>
    <dgm:cxn modelId="{00925AD6-1DF4-4FF7-8724-A299A828739B}" type="presParOf" srcId="{51360E83-9698-4E32-A2E5-42C296B85FE6}" destId="{36F7C292-BD86-45BA-B04D-C10F0178A3C8}" srcOrd="1" destOrd="0" presId="urn:microsoft.com/office/officeart/2005/8/layout/hList9"/>
    <dgm:cxn modelId="{D2EF1BDB-72AF-4C63-A3E4-0533F9E93EA9}" type="presParOf" srcId="{309104FB-441F-47D8-AC6A-330B59570FBF}" destId="{DE395760-A421-4C42-BF72-A8EB47512164}" srcOrd="2" destOrd="0" presId="urn:microsoft.com/office/officeart/2005/8/layout/hList9"/>
    <dgm:cxn modelId="{9069BF64-D4B8-4342-A51E-63037C875B74}" type="presParOf" srcId="{309104FB-441F-47D8-AC6A-330B59570FBF}" destId="{FA8AE6C5-E191-435F-90CD-D88A14E26AA3}" srcOrd="3" destOrd="0" presId="urn:microsoft.com/office/officeart/2005/8/layout/hList9"/>
    <dgm:cxn modelId="{CCD3EB66-1A06-4D9B-A76D-F74BBCFE6BF9}" type="presParOf" srcId="{309104FB-441F-47D8-AC6A-330B59570FBF}" destId="{2807EDF3-01CF-40A8-86F8-8791FA9A7099}" srcOrd="4" destOrd="0" presId="urn:microsoft.com/office/officeart/2005/8/layout/hList9"/>
    <dgm:cxn modelId="{CFD0CB7B-0133-4E37-8D0C-75418E51534A}" type="presParOf" srcId="{309104FB-441F-47D8-AC6A-330B59570FBF}" destId="{6F8AD887-2825-41AD-A2BF-BC77526DE7F2}" srcOrd="5" destOrd="0" presId="urn:microsoft.com/office/officeart/2005/8/layout/hList9"/>
    <dgm:cxn modelId="{C19829BF-3B19-4955-923C-68284C8D87F4}" type="presParOf" srcId="{309104FB-441F-47D8-AC6A-330B59570FBF}" destId="{E041ED0B-2D00-4DCE-AD52-D699E7299C28}" srcOrd="6" destOrd="0" presId="urn:microsoft.com/office/officeart/2005/8/layout/hList9"/>
    <dgm:cxn modelId="{9D27594D-5F30-4DFD-82D6-B719F61C2720}" type="presParOf" srcId="{E041ED0B-2D00-4DCE-AD52-D699E7299C28}" destId="{76C47F1D-F396-4466-8D93-CCF1ADC1C93A}" srcOrd="0" destOrd="0" presId="urn:microsoft.com/office/officeart/2005/8/layout/hList9"/>
    <dgm:cxn modelId="{FFCE763C-4A94-43BE-88A9-24230C6202A1}" type="presParOf" srcId="{E041ED0B-2D00-4DCE-AD52-D699E7299C28}" destId="{1FBE1040-4B02-47BB-991D-C864E3CF3117}" srcOrd="1" destOrd="0" presId="urn:microsoft.com/office/officeart/2005/8/layout/hList9"/>
    <dgm:cxn modelId="{1A547671-CF33-4BE1-9C96-2AB7CB4529A3}" type="presParOf" srcId="{1FBE1040-4B02-47BB-991D-C864E3CF3117}" destId="{513BF947-8497-4B99-95AF-B0F16BF8DA5B}" srcOrd="0" destOrd="0" presId="urn:microsoft.com/office/officeart/2005/8/layout/hList9"/>
    <dgm:cxn modelId="{E3E247CB-C17A-493E-A65D-984D9AC8B765}" type="presParOf" srcId="{1FBE1040-4B02-47BB-991D-C864E3CF3117}" destId="{AC6CBA25-A1F0-409B-81F1-B8CF6B38A328}" srcOrd="1" destOrd="0" presId="urn:microsoft.com/office/officeart/2005/8/layout/hList9"/>
    <dgm:cxn modelId="{84D6F711-BD62-4BE0-9D23-EB202887A079}" type="presParOf" srcId="{E041ED0B-2D00-4DCE-AD52-D699E7299C28}" destId="{CE12CF18-0953-40A4-A8E7-849E5130C490}" srcOrd="2" destOrd="0" presId="urn:microsoft.com/office/officeart/2005/8/layout/hList9"/>
    <dgm:cxn modelId="{84222D53-37ED-42A4-B850-5A38D2593610}" type="presParOf" srcId="{CE12CF18-0953-40A4-A8E7-849E5130C490}" destId="{F83CECE1-E64F-4BBC-8757-BE5C3DFC9079}" srcOrd="0" destOrd="0" presId="urn:microsoft.com/office/officeart/2005/8/layout/hList9"/>
    <dgm:cxn modelId="{4158AFD3-4C0B-44AC-A250-C68054F7FC3B}" type="presParOf" srcId="{CE12CF18-0953-40A4-A8E7-849E5130C490}" destId="{BF6BEA47-2E2A-494D-BEFE-8952310B1BB4}" srcOrd="1" destOrd="0" presId="urn:microsoft.com/office/officeart/2005/8/layout/hList9"/>
    <dgm:cxn modelId="{4C26816B-BBB5-4815-AA3C-A1581830C871}" type="presParOf" srcId="{E041ED0B-2D00-4DCE-AD52-D699E7299C28}" destId="{F41010EF-A571-4E41-97C3-756F71A000DE}" srcOrd="3" destOrd="0" presId="urn:microsoft.com/office/officeart/2005/8/layout/hList9"/>
    <dgm:cxn modelId="{23A7F50F-DAAF-4C9C-A47D-3986815006EB}" type="presParOf" srcId="{F41010EF-A571-4E41-97C3-756F71A000DE}" destId="{92922D8D-2DF0-429C-B08C-C11121240830}" srcOrd="0" destOrd="0" presId="urn:microsoft.com/office/officeart/2005/8/layout/hList9"/>
    <dgm:cxn modelId="{32777B92-D43E-4543-ABC0-73B6226821C9}" type="presParOf" srcId="{F41010EF-A571-4E41-97C3-756F71A000DE}" destId="{4CC55CEE-F095-460E-980B-2612691A039B}" srcOrd="1" destOrd="0" presId="urn:microsoft.com/office/officeart/2005/8/layout/hList9"/>
    <dgm:cxn modelId="{3B91412F-6DBD-4480-88C9-54B42D9D7C9C}" type="presParOf" srcId="{309104FB-441F-47D8-AC6A-330B59570FBF}" destId="{6E5BA5D9-7CEE-4E0E-B940-D9A68B1C1C83}" srcOrd="7" destOrd="0" presId="urn:microsoft.com/office/officeart/2005/8/layout/hList9"/>
    <dgm:cxn modelId="{ED5F039A-1152-4E2F-A69B-82311D89C32B}" type="presParOf" srcId="{309104FB-441F-47D8-AC6A-330B59570FBF}" destId="{E53E2357-29CF-4FC6-88DB-0BDE3B934F89}" srcOrd="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329FB8-DB61-4481-8C83-9B89283061E2}">
      <dsp:nvSpPr>
        <dsp:cNvPr id="0" name=""/>
        <dsp:cNvSpPr/>
      </dsp:nvSpPr>
      <dsp:spPr>
        <a:xfrm>
          <a:off x="1262741" y="583316"/>
          <a:ext cx="1933416" cy="128958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25400" dist="12700" dir="13500000">
            <a:srgbClr val="000000">
              <a:alpha val="45000"/>
            </a:srgbClr>
          </a:inn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63576" rIns="163576" bIns="163576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err="1" smtClean="0"/>
            <a:t>Asp.Net</a:t>
          </a:r>
          <a:endParaRPr lang="en-US" sz="2300" kern="1200" dirty="0"/>
        </a:p>
      </dsp:txBody>
      <dsp:txXfrm>
        <a:off x="1572088" y="583316"/>
        <a:ext cx="1624070" cy="1289589"/>
      </dsp:txXfrm>
    </dsp:sp>
    <dsp:sp modelId="{CBCCF1E0-AEC6-4001-A147-5C26DE87D341}">
      <dsp:nvSpPr>
        <dsp:cNvPr id="0" name=""/>
        <dsp:cNvSpPr/>
      </dsp:nvSpPr>
      <dsp:spPr>
        <a:xfrm>
          <a:off x="1262761" y="1916558"/>
          <a:ext cx="1933416" cy="118330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25400" dist="12700" dir="13500000">
            <a:srgbClr val="000000">
              <a:alpha val="45000"/>
            </a:srgbClr>
          </a:inn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63576" rIns="163576" bIns="163576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Self-Host</a:t>
          </a:r>
          <a:endParaRPr lang="en-US" sz="2300" kern="1200" dirty="0"/>
        </a:p>
      </dsp:txBody>
      <dsp:txXfrm>
        <a:off x="1572107" y="1916558"/>
        <a:ext cx="1624070" cy="1183301"/>
      </dsp:txXfrm>
    </dsp:sp>
    <dsp:sp modelId="{C4A8955B-66F4-492C-B5F9-E6CB06CACB1F}">
      <dsp:nvSpPr>
        <dsp:cNvPr id="0" name=""/>
        <dsp:cNvSpPr/>
      </dsp:nvSpPr>
      <dsp:spPr>
        <a:xfrm>
          <a:off x="1262761" y="3151968"/>
          <a:ext cx="1933416" cy="123497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25400" dist="12700" dir="13500000">
            <a:srgbClr val="000000">
              <a:alpha val="45000"/>
            </a:srgbClr>
          </a:inn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63576" rIns="163576" bIns="163576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err="1" smtClean="0"/>
            <a:t>Owin</a:t>
          </a:r>
          <a:endParaRPr lang="en-US" sz="2300" kern="1200" dirty="0"/>
        </a:p>
      </dsp:txBody>
      <dsp:txXfrm>
        <a:off x="1572107" y="3151968"/>
        <a:ext cx="1624070" cy="1234974"/>
      </dsp:txXfrm>
    </dsp:sp>
    <dsp:sp modelId="{FA8AE6C5-E191-435F-90CD-D88A14E26AA3}">
      <dsp:nvSpPr>
        <dsp:cNvPr id="0" name=""/>
        <dsp:cNvSpPr/>
      </dsp:nvSpPr>
      <dsp:spPr>
        <a:xfrm>
          <a:off x="2583433" y="1299"/>
          <a:ext cx="1288944" cy="1288944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Server</a:t>
          </a:r>
          <a:endParaRPr lang="en-US" sz="2400" kern="1200" dirty="0"/>
        </a:p>
      </dsp:txBody>
      <dsp:txXfrm>
        <a:off x="2772194" y="190060"/>
        <a:ext cx="911422" cy="911422"/>
      </dsp:txXfrm>
    </dsp:sp>
    <dsp:sp modelId="{513BF947-8497-4B99-95AF-B0F16BF8DA5B}">
      <dsp:nvSpPr>
        <dsp:cNvPr id="0" name=""/>
        <dsp:cNvSpPr/>
      </dsp:nvSpPr>
      <dsp:spPr>
        <a:xfrm>
          <a:off x="8123001" y="415192"/>
          <a:ext cx="1933416" cy="128958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25400" dist="12700" dir="13500000">
            <a:srgbClr val="000000">
              <a:alpha val="45000"/>
            </a:srgbClr>
          </a:inn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63576" rIns="163576" bIns="163576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err="1" smtClean="0"/>
            <a:t>javaScript</a:t>
          </a:r>
          <a:endParaRPr lang="en-US" sz="2300" kern="1200" dirty="0"/>
        </a:p>
      </dsp:txBody>
      <dsp:txXfrm>
        <a:off x="8432347" y="415192"/>
        <a:ext cx="1624070" cy="1289589"/>
      </dsp:txXfrm>
    </dsp:sp>
    <dsp:sp modelId="{F83CECE1-E64F-4BBC-8757-BE5C3DFC9079}">
      <dsp:nvSpPr>
        <dsp:cNvPr id="0" name=""/>
        <dsp:cNvSpPr/>
      </dsp:nvSpPr>
      <dsp:spPr>
        <a:xfrm>
          <a:off x="8123001" y="1704781"/>
          <a:ext cx="1933416" cy="128958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25400" dist="12700" dir="13500000">
            <a:srgbClr val="000000">
              <a:alpha val="45000"/>
            </a:srgbClr>
          </a:inn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63576" rIns="163576" bIns="163576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err="1" smtClean="0"/>
            <a:t>.Net</a:t>
          </a:r>
          <a:endParaRPr lang="en-US" sz="2300" kern="1200" dirty="0"/>
        </a:p>
      </dsp:txBody>
      <dsp:txXfrm>
        <a:off x="8432347" y="1704781"/>
        <a:ext cx="1624070" cy="1289589"/>
      </dsp:txXfrm>
    </dsp:sp>
    <dsp:sp modelId="{92922D8D-2DF0-429C-B08C-C11121240830}">
      <dsp:nvSpPr>
        <dsp:cNvPr id="0" name=""/>
        <dsp:cNvSpPr/>
      </dsp:nvSpPr>
      <dsp:spPr>
        <a:xfrm>
          <a:off x="8123001" y="2994370"/>
          <a:ext cx="1933416" cy="128958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25400" dist="12700" dir="13500000">
            <a:srgbClr val="000000">
              <a:alpha val="45000"/>
            </a:srgbClr>
          </a:inn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63576" rIns="163576" bIns="163576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err="1" smtClean="0"/>
            <a:t>WinRT</a:t>
          </a:r>
          <a:endParaRPr lang="en-US" sz="2300" kern="1200" dirty="0"/>
        </a:p>
      </dsp:txBody>
      <dsp:txXfrm>
        <a:off x="8432347" y="2994370"/>
        <a:ext cx="1624070" cy="1289589"/>
      </dsp:txXfrm>
    </dsp:sp>
    <dsp:sp modelId="{E53E2357-29CF-4FC6-88DB-0BDE3B934F89}">
      <dsp:nvSpPr>
        <dsp:cNvPr id="0" name=""/>
        <dsp:cNvSpPr/>
      </dsp:nvSpPr>
      <dsp:spPr>
        <a:xfrm>
          <a:off x="7091855" y="0"/>
          <a:ext cx="1288944" cy="1288944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hueMod val="94000"/>
                <a:satMod val="130000"/>
                <a:lum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lumMod val="88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46000"/>
            </a:srgbClr>
          </a:outerShdw>
        </a:effectLst>
        <a:scene3d>
          <a:camera prst="orthographicFront">
            <a:rot lat="0" lon="0" rev="0"/>
          </a:camera>
          <a:lightRig rig="threePt" dir="t"/>
        </a:scene3d>
        <a:sp3d prstMaterial="plastic">
          <a:bevelT w="254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Client</a:t>
          </a:r>
          <a:endParaRPr lang="en-US" sz="2400" kern="1200" dirty="0"/>
        </a:p>
      </dsp:txBody>
      <dsp:txXfrm>
        <a:off x="7280616" y="188761"/>
        <a:ext cx="911422" cy="9114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7/11/2013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Cont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 lIns="182880" tIns="146304" rIns="182880" bIns="146304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69239" y="1635896"/>
            <a:ext cx="11653523" cy="4929479"/>
          </a:xfrm>
        </p:spPr>
        <p:txBody>
          <a:bodyPr lIns="182880" tIns="146304" rIns="182880" bIns="146304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440958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051">
          <p15:clr>
            <a:srgbClr val="FBAE40"/>
          </p15:clr>
        </p15:guide>
        <p15:guide id="2" pos="3917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9248" y="228602"/>
            <a:ext cx="11151917" cy="6663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19248" y="1447801"/>
            <a:ext cx="11151917" cy="197356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7764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7/11/2013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7/11/2013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7/11/2013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7/11/2013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7/11/2013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  <p:sldLayoutId id="2147483669" r:id="rId18"/>
    <p:sldLayoutId id="2147483670" r:id="rId19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hinqlinq.com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blogs.msdn.com/b/rxteam/" TargetMode="External"/><Relationship Id="rId3" Type="http://schemas.openxmlformats.org/officeDocument/2006/relationships/hyperlink" Target="https://jabbr.net/" TargetMode="External"/><Relationship Id="rId7" Type="http://schemas.openxmlformats.org/officeDocument/2006/relationships/hyperlink" Target="http://msdn.microsoft.com/en-us/data/gg577609.aspx" TargetMode="External"/><Relationship Id="rId2" Type="http://schemas.openxmlformats.org/officeDocument/2006/relationships/hyperlink" Target="http://www.asp.net/signalr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www.campusmvp.net/signalr-ebook" TargetMode="External"/><Relationship Id="rId11" Type="http://schemas.openxmlformats.org/officeDocument/2006/relationships/hyperlink" Target="http://www.introtorx.com/" TargetMode="External"/><Relationship Id="rId5" Type="http://schemas.openxmlformats.org/officeDocument/2006/relationships/hyperlink" Target="http://shootr.signalr.net/" TargetMode="External"/><Relationship Id="rId10" Type="http://schemas.openxmlformats.org/officeDocument/2006/relationships/hyperlink" Target="http://paper.li/jimwooley/1365169132?utm_source=subscription&amp;utm_medium=email&amp;utm_campaign=paper_sub" TargetMode="External"/><Relationship Id="rId4" Type="http://schemas.openxmlformats.org/officeDocument/2006/relationships/hyperlink" Target="http://www.jabbr.net/" TargetMode="External"/><Relationship Id="rId9" Type="http://schemas.openxmlformats.org/officeDocument/2006/relationships/hyperlink" Target="http://rx.codeplex.com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hinqlinq.com/" TargetMode="Externa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1" y="2500604"/>
            <a:ext cx="10699135" cy="1156996"/>
          </a:xfrm>
          <a:solidFill>
            <a:srgbClr val="000000">
              <a:alpha val="69804"/>
            </a:srgbClr>
          </a:solidFill>
          <a:effectLst>
            <a:softEdge rad="635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cap="small" dirty="0" smtClean="0">
                <a:solidFill>
                  <a:schemeClr val="tx1"/>
                </a:solidFill>
              </a:rPr>
              <a:t>Getting Pushy with </a:t>
            </a:r>
            <a:r>
              <a:rPr lang="en-US" cap="small" dirty="0" err="1" smtClean="0">
                <a:solidFill>
                  <a:schemeClr val="tx1"/>
                </a:solidFill>
              </a:rPr>
              <a:t>SignalR</a:t>
            </a:r>
            <a:r>
              <a:rPr lang="en-US" cap="small" dirty="0" smtClean="0">
                <a:solidFill>
                  <a:schemeClr val="tx1"/>
                </a:solidFill>
              </a:rPr>
              <a:t> and Rx</a:t>
            </a:r>
            <a:endParaRPr lang="en-US" cap="small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1697" y="4664961"/>
            <a:ext cx="3869127" cy="1947333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Jim Wooley</a:t>
            </a:r>
          </a:p>
          <a:p>
            <a:r>
              <a:rPr lang="en-US" dirty="0" smtClean="0">
                <a:hlinkClick r:id="rId3"/>
              </a:rPr>
              <a:t>www.ThinqLinq.com</a:t>
            </a:r>
            <a:endParaRPr lang="en-US" dirty="0" smtClean="0"/>
          </a:p>
          <a:p>
            <a:r>
              <a:rPr lang="en-US" dirty="0" smtClean="0"/>
              <a:t>@</a:t>
            </a:r>
            <a:r>
              <a:rPr lang="en-US" dirty="0" err="1" smtClean="0"/>
              <a:t>jimwooley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7656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61106" y="-14822"/>
            <a:ext cx="8534400" cy="1507067"/>
          </a:xfrm>
        </p:spPr>
        <p:txBody>
          <a:bodyPr/>
          <a:lstStyle/>
          <a:p>
            <a:r>
              <a:rPr lang="en-US" dirty="0" smtClean="0"/>
              <a:t>Scale-out provider architecture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 bwMode="auto">
          <a:xfrm>
            <a:off x="3569861" y="3352814"/>
            <a:ext cx="1194316" cy="856613"/>
          </a:xfrm>
          <a:prstGeom prst="rect">
            <a:avLst/>
          </a:prstGeom>
          <a:solidFill>
            <a:schemeClr val="accent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23" tIns="45711" rIns="91423" bIns="45711" numCol="1" rtlCol="0" anchor="ctr" anchorCtr="0" compatLnSpc="1">
            <a:prstTxWarp prst="textNoShape">
              <a:avLst/>
            </a:prstTxWarp>
          </a:bodyPr>
          <a:lstStyle/>
          <a:p>
            <a:pPr algn="ctr" defTabSz="913924" fontAlgn="base">
              <a:spcBef>
                <a:spcPct val="0"/>
              </a:spcBef>
              <a:spcAft>
                <a:spcPct val="0"/>
              </a:spcAft>
            </a:pPr>
            <a:endParaRPr lang="en-US" sz="22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6308554" y="3361049"/>
            <a:ext cx="1194316" cy="856613"/>
          </a:xfrm>
          <a:prstGeom prst="rect">
            <a:avLst/>
          </a:prstGeom>
          <a:solidFill>
            <a:schemeClr val="accent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23" tIns="45711" rIns="91423" bIns="45711" numCol="1" rtlCol="0" anchor="ctr" anchorCtr="0" compatLnSpc="1">
            <a:prstTxWarp prst="textNoShape">
              <a:avLst/>
            </a:prstTxWarp>
          </a:bodyPr>
          <a:lstStyle/>
          <a:p>
            <a:pPr algn="ctr" defTabSz="913924" fontAlgn="base">
              <a:spcBef>
                <a:spcPct val="0"/>
              </a:spcBef>
              <a:spcAft>
                <a:spcPct val="0"/>
              </a:spcAft>
            </a:pPr>
            <a:endParaRPr lang="en-US" sz="22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9047246" y="3361049"/>
            <a:ext cx="1194316" cy="856613"/>
          </a:xfrm>
          <a:prstGeom prst="rect">
            <a:avLst/>
          </a:prstGeom>
          <a:solidFill>
            <a:schemeClr val="accent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23" tIns="45711" rIns="91423" bIns="45711" numCol="1" rtlCol="0" anchor="ctr" anchorCtr="0" compatLnSpc="1">
            <a:prstTxWarp prst="textNoShape">
              <a:avLst/>
            </a:prstTxWarp>
          </a:bodyPr>
          <a:lstStyle/>
          <a:p>
            <a:pPr algn="ctr" defTabSz="913924" fontAlgn="base">
              <a:spcBef>
                <a:spcPct val="0"/>
              </a:spcBef>
              <a:spcAft>
                <a:spcPct val="0"/>
              </a:spcAft>
            </a:pPr>
            <a:endParaRPr lang="en-US" sz="22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9" name="Round Same Side Corner Rectangle 8"/>
          <p:cNvSpPr/>
          <p:nvPr/>
        </p:nvSpPr>
        <p:spPr bwMode="auto">
          <a:xfrm>
            <a:off x="3083895" y="5115458"/>
            <a:ext cx="634224" cy="461254"/>
          </a:xfrm>
          <a:prstGeom prst="round2SameRect">
            <a:avLst/>
          </a:pr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23" tIns="45711" rIns="91423" bIns="45711" numCol="1" rtlCol="0" anchor="ctr" anchorCtr="0" compatLnSpc="1">
            <a:prstTxWarp prst="textNoShape">
              <a:avLst/>
            </a:prstTxWarp>
          </a:bodyPr>
          <a:lstStyle/>
          <a:p>
            <a:pPr algn="ctr" defTabSz="913924" fontAlgn="base">
              <a:spcBef>
                <a:spcPct val="0"/>
              </a:spcBef>
              <a:spcAft>
                <a:spcPct val="0"/>
              </a:spcAft>
            </a:pPr>
            <a:endParaRPr lang="en-US" sz="22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10" name="Round Same Side Corner Rectangle 9"/>
          <p:cNvSpPr/>
          <p:nvPr/>
        </p:nvSpPr>
        <p:spPr bwMode="auto">
          <a:xfrm>
            <a:off x="4615917" y="5115458"/>
            <a:ext cx="634224" cy="461254"/>
          </a:xfrm>
          <a:prstGeom prst="round2SameRect">
            <a:avLst/>
          </a:pr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23" tIns="45711" rIns="91423" bIns="45711" numCol="1" rtlCol="0" anchor="ctr" anchorCtr="0" compatLnSpc="1">
            <a:prstTxWarp prst="textNoShape">
              <a:avLst/>
            </a:prstTxWarp>
          </a:bodyPr>
          <a:lstStyle/>
          <a:p>
            <a:pPr algn="ctr" defTabSz="913924" fontAlgn="base">
              <a:spcBef>
                <a:spcPct val="0"/>
              </a:spcBef>
              <a:spcAft>
                <a:spcPct val="0"/>
              </a:spcAft>
            </a:pPr>
            <a:endParaRPr lang="en-US" sz="22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11" name="Round Same Side Corner Rectangle 10"/>
          <p:cNvSpPr/>
          <p:nvPr/>
        </p:nvSpPr>
        <p:spPr bwMode="auto">
          <a:xfrm>
            <a:off x="3466902" y="5733209"/>
            <a:ext cx="634224" cy="461254"/>
          </a:xfrm>
          <a:prstGeom prst="round2SameRect">
            <a:avLst/>
          </a:pr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23" tIns="45711" rIns="91423" bIns="45711" numCol="1" rtlCol="0" anchor="ctr" anchorCtr="0" compatLnSpc="1">
            <a:prstTxWarp prst="textNoShape">
              <a:avLst/>
            </a:prstTxWarp>
          </a:bodyPr>
          <a:lstStyle/>
          <a:p>
            <a:pPr algn="ctr" defTabSz="913924" fontAlgn="base">
              <a:spcBef>
                <a:spcPct val="0"/>
              </a:spcBef>
              <a:spcAft>
                <a:spcPct val="0"/>
              </a:spcAft>
            </a:pPr>
            <a:endParaRPr lang="en-US" sz="22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12" name="Round Same Side Corner Rectangle 11"/>
          <p:cNvSpPr/>
          <p:nvPr/>
        </p:nvSpPr>
        <p:spPr bwMode="auto">
          <a:xfrm>
            <a:off x="4232911" y="5733208"/>
            <a:ext cx="634224" cy="461254"/>
          </a:xfrm>
          <a:prstGeom prst="round2SameRect">
            <a:avLst/>
          </a:pr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23" tIns="45711" rIns="91423" bIns="45711" numCol="1" rtlCol="0" anchor="ctr" anchorCtr="0" compatLnSpc="1">
            <a:prstTxWarp prst="textNoShape">
              <a:avLst/>
            </a:prstTxWarp>
          </a:bodyPr>
          <a:lstStyle/>
          <a:p>
            <a:pPr algn="ctr" defTabSz="913924" fontAlgn="base">
              <a:spcBef>
                <a:spcPct val="0"/>
              </a:spcBef>
              <a:spcAft>
                <a:spcPct val="0"/>
              </a:spcAft>
            </a:pPr>
            <a:endParaRPr lang="en-US" sz="22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13" name="Round Same Side Corner Rectangle 12"/>
          <p:cNvSpPr/>
          <p:nvPr/>
        </p:nvSpPr>
        <p:spPr bwMode="auto">
          <a:xfrm>
            <a:off x="5822588" y="5115456"/>
            <a:ext cx="634224" cy="461254"/>
          </a:xfrm>
          <a:prstGeom prst="round2SameRect">
            <a:avLst/>
          </a:pr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23" tIns="45711" rIns="91423" bIns="45711" numCol="1" rtlCol="0" anchor="ctr" anchorCtr="0" compatLnSpc="1">
            <a:prstTxWarp prst="textNoShape">
              <a:avLst/>
            </a:prstTxWarp>
          </a:bodyPr>
          <a:lstStyle/>
          <a:p>
            <a:pPr algn="ctr" defTabSz="913924" fontAlgn="base">
              <a:spcBef>
                <a:spcPct val="0"/>
              </a:spcBef>
              <a:spcAft>
                <a:spcPct val="0"/>
              </a:spcAft>
            </a:pPr>
            <a:endParaRPr lang="en-US" sz="22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14" name="Round Same Side Corner Rectangle 13"/>
          <p:cNvSpPr/>
          <p:nvPr/>
        </p:nvSpPr>
        <p:spPr bwMode="auto">
          <a:xfrm>
            <a:off x="7354610" y="5115456"/>
            <a:ext cx="634224" cy="461254"/>
          </a:xfrm>
          <a:prstGeom prst="round2SameRect">
            <a:avLst/>
          </a:pr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23" tIns="45711" rIns="91423" bIns="45711" numCol="1" rtlCol="0" anchor="ctr" anchorCtr="0" compatLnSpc="1">
            <a:prstTxWarp prst="textNoShape">
              <a:avLst/>
            </a:prstTxWarp>
          </a:bodyPr>
          <a:lstStyle/>
          <a:p>
            <a:pPr algn="ctr" defTabSz="913924" fontAlgn="base">
              <a:spcBef>
                <a:spcPct val="0"/>
              </a:spcBef>
              <a:spcAft>
                <a:spcPct val="0"/>
              </a:spcAft>
            </a:pPr>
            <a:endParaRPr lang="en-US" sz="22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15" name="Round Same Side Corner Rectangle 14"/>
          <p:cNvSpPr/>
          <p:nvPr/>
        </p:nvSpPr>
        <p:spPr bwMode="auto">
          <a:xfrm>
            <a:off x="6205595" y="5733207"/>
            <a:ext cx="634224" cy="461254"/>
          </a:xfrm>
          <a:prstGeom prst="round2SameRect">
            <a:avLst/>
          </a:pr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23" tIns="45711" rIns="91423" bIns="45711" numCol="1" rtlCol="0" anchor="ctr" anchorCtr="0" compatLnSpc="1">
            <a:prstTxWarp prst="textNoShape">
              <a:avLst/>
            </a:prstTxWarp>
          </a:bodyPr>
          <a:lstStyle/>
          <a:p>
            <a:pPr algn="ctr" defTabSz="913924" fontAlgn="base">
              <a:spcBef>
                <a:spcPct val="0"/>
              </a:spcBef>
              <a:spcAft>
                <a:spcPct val="0"/>
              </a:spcAft>
            </a:pPr>
            <a:endParaRPr lang="en-US" sz="22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16" name="Round Same Side Corner Rectangle 15"/>
          <p:cNvSpPr/>
          <p:nvPr/>
        </p:nvSpPr>
        <p:spPr bwMode="auto">
          <a:xfrm>
            <a:off x="6971604" y="5733206"/>
            <a:ext cx="634224" cy="461254"/>
          </a:xfrm>
          <a:prstGeom prst="round2SameRect">
            <a:avLst/>
          </a:pr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23" tIns="45711" rIns="91423" bIns="45711" numCol="1" rtlCol="0" anchor="ctr" anchorCtr="0" compatLnSpc="1">
            <a:prstTxWarp prst="textNoShape">
              <a:avLst/>
            </a:prstTxWarp>
          </a:bodyPr>
          <a:lstStyle/>
          <a:p>
            <a:pPr algn="ctr" defTabSz="913924" fontAlgn="base">
              <a:spcBef>
                <a:spcPct val="0"/>
              </a:spcBef>
              <a:spcAft>
                <a:spcPct val="0"/>
              </a:spcAft>
            </a:pPr>
            <a:endParaRPr lang="en-US" sz="22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17" name="Round Same Side Corner Rectangle 16"/>
          <p:cNvSpPr/>
          <p:nvPr/>
        </p:nvSpPr>
        <p:spPr bwMode="auto">
          <a:xfrm>
            <a:off x="8561282" y="5115457"/>
            <a:ext cx="634224" cy="461254"/>
          </a:xfrm>
          <a:prstGeom prst="round2SameRect">
            <a:avLst/>
          </a:pr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23" tIns="45711" rIns="91423" bIns="45711" numCol="1" rtlCol="0" anchor="ctr" anchorCtr="0" compatLnSpc="1">
            <a:prstTxWarp prst="textNoShape">
              <a:avLst/>
            </a:prstTxWarp>
          </a:bodyPr>
          <a:lstStyle/>
          <a:p>
            <a:pPr algn="ctr" defTabSz="913924" fontAlgn="base">
              <a:spcBef>
                <a:spcPct val="0"/>
              </a:spcBef>
              <a:spcAft>
                <a:spcPct val="0"/>
              </a:spcAft>
            </a:pPr>
            <a:endParaRPr lang="en-US" sz="22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18" name="Round Same Side Corner Rectangle 17"/>
          <p:cNvSpPr/>
          <p:nvPr/>
        </p:nvSpPr>
        <p:spPr bwMode="auto">
          <a:xfrm>
            <a:off x="10093304" y="5115457"/>
            <a:ext cx="634224" cy="461254"/>
          </a:xfrm>
          <a:prstGeom prst="round2SameRect">
            <a:avLst/>
          </a:pr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23" tIns="45711" rIns="91423" bIns="45711" numCol="1" rtlCol="0" anchor="ctr" anchorCtr="0" compatLnSpc="1">
            <a:prstTxWarp prst="textNoShape">
              <a:avLst/>
            </a:prstTxWarp>
          </a:bodyPr>
          <a:lstStyle/>
          <a:p>
            <a:pPr algn="ctr" defTabSz="913924" fontAlgn="base">
              <a:spcBef>
                <a:spcPct val="0"/>
              </a:spcBef>
              <a:spcAft>
                <a:spcPct val="0"/>
              </a:spcAft>
            </a:pPr>
            <a:endParaRPr lang="en-US" sz="22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19" name="Round Same Side Corner Rectangle 18"/>
          <p:cNvSpPr/>
          <p:nvPr/>
        </p:nvSpPr>
        <p:spPr bwMode="auto">
          <a:xfrm>
            <a:off x="8944289" y="5733208"/>
            <a:ext cx="634224" cy="461254"/>
          </a:xfrm>
          <a:prstGeom prst="round2SameRect">
            <a:avLst/>
          </a:pr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23" tIns="45711" rIns="91423" bIns="45711" numCol="1" rtlCol="0" anchor="ctr" anchorCtr="0" compatLnSpc="1">
            <a:prstTxWarp prst="textNoShape">
              <a:avLst/>
            </a:prstTxWarp>
          </a:bodyPr>
          <a:lstStyle/>
          <a:p>
            <a:pPr algn="ctr" defTabSz="913924" fontAlgn="base">
              <a:spcBef>
                <a:spcPct val="0"/>
              </a:spcBef>
              <a:spcAft>
                <a:spcPct val="0"/>
              </a:spcAft>
            </a:pPr>
            <a:endParaRPr lang="en-US" sz="22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20" name="Round Same Side Corner Rectangle 19"/>
          <p:cNvSpPr/>
          <p:nvPr/>
        </p:nvSpPr>
        <p:spPr bwMode="auto">
          <a:xfrm>
            <a:off x="9710298" y="5733207"/>
            <a:ext cx="634224" cy="461254"/>
          </a:xfrm>
          <a:prstGeom prst="round2SameRect">
            <a:avLst/>
          </a:pr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23" tIns="45711" rIns="91423" bIns="45711" numCol="1" rtlCol="0" anchor="ctr" anchorCtr="0" compatLnSpc="1">
            <a:prstTxWarp prst="textNoShape">
              <a:avLst/>
            </a:prstTxWarp>
          </a:bodyPr>
          <a:lstStyle/>
          <a:p>
            <a:pPr algn="ctr" defTabSz="913924" fontAlgn="base">
              <a:spcBef>
                <a:spcPct val="0"/>
              </a:spcBef>
              <a:spcAft>
                <a:spcPct val="0"/>
              </a:spcAft>
            </a:pPr>
            <a:endParaRPr lang="en-US" sz="22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cxnSp>
        <p:nvCxnSpPr>
          <p:cNvPr id="21" name="Straight Connector 20"/>
          <p:cNvCxnSpPr>
            <a:stCxn id="9" idx="3"/>
            <a:endCxn id="6" idx="2"/>
          </p:cNvCxnSpPr>
          <p:nvPr/>
        </p:nvCxnSpPr>
        <p:spPr>
          <a:xfrm flipV="1">
            <a:off x="3401008" y="4209427"/>
            <a:ext cx="766011" cy="9060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stCxn id="26" idx="3"/>
            <a:endCxn id="6" idx="2"/>
          </p:cNvCxnSpPr>
          <p:nvPr/>
        </p:nvCxnSpPr>
        <p:spPr>
          <a:xfrm flipV="1">
            <a:off x="4158781" y="4209427"/>
            <a:ext cx="8237" cy="9060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10" idx="3"/>
            <a:endCxn id="6" idx="2"/>
          </p:cNvCxnSpPr>
          <p:nvPr/>
        </p:nvCxnSpPr>
        <p:spPr>
          <a:xfrm flipH="1" flipV="1">
            <a:off x="4167019" y="4209427"/>
            <a:ext cx="766010" cy="9060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11" idx="3"/>
            <a:endCxn id="6" idx="2"/>
          </p:cNvCxnSpPr>
          <p:nvPr/>
        </p:nvCxnSpPr>
        <p:spPr>
          <a:xfrm flipV="1">
            <a:off x="3784015" y="4209426"/>
            <a:ext cx="383005" cy="15237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12" idx="3"/>
            <a:endCxn id="6" idx="2"/>
          </p:cNvCxnSpPr>
          <p:nvPr/>
        </p:nvCxnSpPr>
        <p:spPr>
          <a:xfrm flipH="1" flipV="1">
            <a:off x="4167020" y="4209427"/>
            <a:ext cx="383005" cy="152378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ound Same Side Corner Rectangle 25"/>
          <p:cNvSpPr/>
          <p:nvPr/>
        </p:nvSpPr>
        <p:spPr bwMode="auto">
          <a:xfrm>
            <a:off x="3841669" y="5115458"/>
            <a:ext cx="634224" cy="461254"/>
          </a:xfrm>
          <a:prstGeom prst="round2SameRect">
            <a:avLst/>
          </a:pr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23" tIns="45711" rIns="91423" bIns="45711" numCol="1" rtlCol="0" anchor="ctr" anchorCtr="0" compatLnSpc="1">
            <a:prstTxWarp prst="textNoShape">
              <a:avLst/>
            </a:prstTxWarp>
          </a:bodyPr>
          <a:lstStyle/>
          <a:p>
            <a:pPr algn="ctr" defTabSz="913924" fontAlgn="base">
              <a:spcBef>
                <a:spcPct val="0"/>
              </a:spcBef>
              <a:spcAft>
                <a:spcPct val="0"/>
              </a:spcAft>
            </a:pPr>
            <a:endParaRPr lang="en-US" sz="22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27" name="Can 26"/>
          <p:cNvSpPr/>
          <p:nvPr/>
        </p:nvSpPr>
        <p:spPr bwMode="auto">
          <a:xfrm rot="5400000">
            <a:off x="6709064" y="-1530501"/>
            <a:ext cx="393300" cy="6671705"/>
          </a:xfrm>
          <a:prstGeom prst="can">
            <a:avLst/>
          </a:prstGeom>
          <a:solidFill>
            <a:schemeClr val="accent6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23" tIns="45711" rIns="91423" bIns="45711" numCol="1" rtlCol="0" anchor="ctr" anchorCtr="0" compatLnSpc="1">
            <a:prstTxWarp prst="textNoShape">
              <a:avLst/>
            </a:prstTxWarp>
          </a:bodyPr>
          <a:lstStyle/>
          <a:p>
            <a:pPr algn="ctr" defTabSz="913924" fontAlgn="base">
              <a:spcBef>
                <a:spcPct val="0"/>
              </a:spcBef>
              <a:spcAft>
                <a:spcPct val="0"/>
              </a:spcAft>
            </a:pPr>
            <a:endParaRPr lang="en-US" sz="22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grpSp>
        <p:nvGrpSpPr>
          <p:cNvPr id="66" name="Group 65"/>
          <p:cNvGrpSpPr/>
          <p:nvPr/>
        </p:nvGrpSpPr>
        <p:grpSpPr>
          <a:xfrm>
            <a:off x="3837553" y="2002001"/>
            <a:ext cx="658932" cy="1350813"/>
            <a:chOff x="3914503" y="2041648"/>
            <a:chExt cx="672145" cy="1377900"/>
          </a:xfrm>
        </p:grpSpPr>
        <p:cxnSp>
          <p:nvCxnSpPr>
            <p:cNvPr id="28" name="Straight Connector 27"/>
            <p:cNvCxnSpPr>
              <a:stCxn id="6" idx="0"/>
            </p:cNvCxnSpPr>
            <p:nvPr/>
          </p:nvCxnSpPr>
          <p:spPr>
            <a:xfrm flipV="1">
              <a:off x="4250575" y="2041650"/>
              <a:ext cx="0" cy="1377898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V="1">
              <a:off x="3914503" y="2041649"/>
              <a:ext cx="0" cy="1377898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flipV="1">
              <a:off x="4586648" y="2041648"/>
              <a:ext cx="0" cy="1377898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Connector 30"/>
          <p:cNvCxnSpPr/>
          <p:nvPr/>
        </p:nvCxnSpPr>
        <p:spPr>
          <a:xfrm flipV="1">
            <a:off x="6131463" y="4209427"/>
            <a:ext cx="766011" cy="9060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V="1">
            <a:off x="6889237" y="4209427"/>
            <a:ext cx="8237" cy="9060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 flipV="1">
            <a:off x="6897475" y="4209427"/>
            <a:ext cx="766010" cy="9060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V="1">
            <a:off x="6514470" y="4209426"/>
            <a:ext cx="383005" cy="15237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 flipV="1">
            <a:off x="6897475" y="4209427"/>
            <a:ext cx="383005" cy="152378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ound Same Side Corner Rectangle 35"/>
          <p:cNvSpPr/>
          <p:nvPr/>
        </p:nvSpPr>
        <p:spPr bwMode="auto">
          <a:xfrm>
            <a:off x="6580362" y="5115456"/>
            <a:ext cx="634224" cy="461254"/>
          </a:xfrm>
          <a:prstGeom prst="round2SameRect">
            <a:avLst/>
          </a:pr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23" tIns="45711" rIns="91423" bIns="45711" numCol="1" rtlCol="0" anchor="ctr" anchorCtr="0" compatLnSpc="1">
            <a:prstTxWarp prst="textNoShape">
              <a:avLst/>
            </a:prstTxWarp>
          </a:bodyPr>
          <a:lstStyle/>
          <a:p>
            <a:pPr algn="ctr" defTabSz="913924" fontAlgn="base">
              <a:spcBef>
                <a:spcPct val="0"/>
              </a:spcBef>
              <a:spcAft>
                <a:spcPct val="0"/>
              </a:spcAft>
            </a:pPr>
            <a:endParaRPr lang="en-US" sz="22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 flipV="1">
            <a:off x="8870158" y="4209425"/>
            <a:ext cx="766011" cy="9060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V="1">
            <a:off x="9627932" y="4209425"/>
            <a:ext cx="8237" cy="9060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 flipV="1">
            <a:off x="9636169" y="4209425"/>
            <a:ext cx="766010" cy="9060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V="1">
            <a:off x="9253165" y="4209424"/>
            <a:ext cx="383005" cy="15237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 flipV="1">
            <a:off x="9636170" y="4209425"/>
            <a:ext cx="383005" cy="152378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ound Same Side Corner Rectangle 41"/>
          <p:cNvSpPr/>
          <p:nvPr/>
        </p:nvSpPr>
        <p:spPr bwMode="auto">
          <a:xfrm>
            <a:off x="9319057" y="5115457"/>
            <a:ext cx="634224" cy="461254"/>
          </a:xfrm>
          <a:prstGeom prst="round2SameRect">
            <a:avLst/>
          </a:pr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23" tIns="45711" rIns="91423" bIns="45711" numCol="1" rtlCol="0" anchor="ctr" anchorCtr="0" compatLnSpc="1">
            <a:prstTxWarp prst="textNoShape">
              <a:avLst/>
            </a:prstTxWarp>
          </a:bodyPr>
          <a:lstStyle/>
          <a:p>
            <a:pPr algn="ctr" defTabSz="913924" fontAlgn="base">
              <a:spcBef>
                <a:spcPct val="0"/>
              </a:spcBef>
              <a:spcAft>
                <a:spcPct val="0"/>
              </a:spcAft>
            </a:pPr>
            <a:endParaRPr lang="en-US" sz="22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grpSp>
        <p:nvGrpSpPr>
          <p:cNvPr id="43" name="Group 42"/>
          <p:cNvGrpSpPr/>
          <p:nvPr/>
        </p:nvGrpSpPr>
        <p:grpSpPr>
          <a:xfrm>
            <a:off x="6576246" y="2002000"/>
            <a:ext cx="658932" cy="1350813"/>
            <a:chOff x="6524368" y="2001796"/>
            <a:chExt cx="659026" cy="1351005"/>
          </a:xfrm>
        </p:grpSpPr>
        <p:cxnSp>
          <p:nvCxnSpPr>
            <p:cNvPr id="44" name="Straight Connector 43"/>
            <p:cNvCxnSpPr/>
            <p:nvPr/>
          </p:nvCxnSpPr>
          <p:spPr>
            <a:xfrm flipV="1">
              <a:off x="6853881" y="2001798"/>
              <a:ext cx="0" cy="1351003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flipV="1">
              <a:off x="6524368" y="2001797"/>
              <a:ext cx="0" cy="1351003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flipV="1">
              <a:off x="7183394" y="2001796"/>
              <a:ext cx="0" cy="1351003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oup 46"/>
          <p:cNvGrpSpPr/>
          <p:nvPr/>
        </p:nvGrpSpPr>
        <p:grpSpPr>
          <a:xfrm>
            <a:off x="9306703" y="2002002"/>
            <a:ext cx="658932" cy="1350813"/>
            <a:chOff x="6524368" y="2001796"/>
            <a:chExt cx="659026" cy="1351005"/>
          </a:xfrm>
        </p:grpSpPr>
        <p:cxnSp>
          <p:nvCxnSpPr>
            <p:cNvPr id="48" name="Straight Connector 47"/>
            <p:cNvCxnSpPr/>
            <p:nvPr/>
          </p:nvCxnSpPr>
          <p:spPr>
            <a:xfrm flipV="1">
              <a:off x="6853881" y="2001798"/>
              <a:ext cx="0" cy="1351003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flipV="1">
              <a:off x="6524368" y="2001797"/>
              <a:ext cx="0" cy="1351003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flipV="1">
              <a:off x="7183394" y="2001796"/>
              <a:ext cx="0" cy="1351003"/>
            </a:xfrm>
            <a:prstGeom prst="line">
              <a:avLst/>
            </a:prstGeom>
            <a:ln w="381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Group 26"/>
          <p:cNvGrpSpPr/>
          <p:nvPr/>
        </p:nvGrpSpPr>
        <p:grpSpPr>
          <a:xfrm>
            <a:off x="3098865" y="5213065"/>
            <a:ext cx="304758" cy="172970"/>
            <a:chOff x="1919415" y="2504303"/>
            <a:chExt cx="304801" cy="172994"/>
          </a:xfrm>
          <a:solidFill>
            <a:schemeClr val="accent4"/>
          </a:solidFill>
        </p:grpSpPr>
        <p:sp>
          <p:nvSpPr>
            <p:cNvPr id="52" name="Rectangle 51"/>
            <p:cNvSpPr/>
            <p:nvPr/>
          </p:nvSpPr>
          <p:spPr bwMode="auto">
            <a:xfrm>
              <a:off x="1919416" y="2504303"/>
              <a:ext cx="304800" cy="172994"/>
            </a:xfrm>
            <a:prstGeom prst="rect">
              <a:avLst/>
            </a:prstGeom>
            <a:grpFill/>
            <a:ln>
              <a:solidFill>
                <a:schemeClr val="bg1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23" tIns="45711" rIns="91423" bIns="45711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3924" fontAlgn="base">
                <a:spcBef>
                  <a:spcPct val="0"/>
                </a:spcBef>
                <a:spcAft>
                  <a:spcPct val="0"/>
                </a:spcAft>
              </a:pPr>
              <a:endParaRPr lang="en-US" sz="2200" b="1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53" name="Isosceles Triangle 52"/>
            <p:cNvSpPr/>
            <p:nvPr/>
          </p:nvSpPr>
          <p:spPr bwMode="auto">
            <a:xfrm rot="10800000">
              <a:off x="1919415" y="2505064"/>
              <a:ext cx="304800" cy="123835"/>
            </a:xfrm>
            <a:prstGeom prst="triangle">
              <a:avLst/>
            </a:prstGeom>
            <a:grpFill/>
            <a:ln>
              <a:solidFill>
                <a:schemeClr val="bg1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23" tIns="45711" rIns="91423" bIns="45711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3924" fontAlgn="base">
                <a:spcBef>
                  <a:spcPct val="0"/>
                </a:spcBef>
                <a:spcAft>
                  <a:spcPct val="0"/>
                </a:spcAft>
              </a:pPr>
              <a:endParaRPr lang="en-US" sz="2200" b="1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endParaRPr>
            </a:p>
          </p:txBody>
        </p:sp>
      </p:grpSp>
      <p:grpSp>
        <p:nvGrpSpPr>
          <p:cNvPr id="54" name="Group 55"/>
          <p:cNvGrpSpPr/>
          <p:nvPr/>
        </p:nvGrpSpPr>
        <p:grpSpPr>
          <a:xfrm>
            <a:off x="4014640" y="1714879"/>
            <a:ext cx="304758" cy="172970"/>
            <a:chOff x="1919415" y="2504303"/>
            <a:chExt cx="304801" cy="172994"/>
          </a:xfrm>
          <a:solidFill>
            <a:schemeClr val="accent4"/>
          </a:solidFill>
        </p:grpSpPr>
        <p:sp>
          <p:nvSpPr>
            <p:cNvPr id="55" name="Rectangle 54"/>
            <p:cNvSpPr/>
            <p:nvPr/>
          </p:nvSpPr>
          <p:spPr bwMode="auto">
            <a:xfrm>
              <a:off x="1919416" y="2504303"/>
              <a:ext cx="304800" cy="172994"/>
            </a:xfrm>
            <a:prstGeom prst="rect">
              <a:avLst/>
            </a:prstGeom>
            <a:grpFill/>
            <a:ln>
              <a:solidFill>
                <a:schemeClr val="bg1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23" tIns="45711" rIns="91423" bIns="45711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3924" fontAlgn="base">
                <a:spcBef>
                  <a:spcPct val="0"/>
                </a:spcBef>
                <a:spcAft>
                  <a:spcPct val="0"/>
                </a:spcAft>
              </a:pPr>
              <a:endParaRPr lang="en-US" sz="2200" b="1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56" name="Isosceles Triangle 55"/>
            <p:cNvSpPr/>
            <p:nvPr/>
          </p:nvSpPr>
          <p:spPr bwMode="auto">
            <a:xfrm rot="10800000">
              <a:off x="1919415" y="2505064"/>
              <a:ext cx="304800" cy="123835"/>
            </a:xfrm>
            <a:prstGeom prst="triangle">
              <a:avLst/>
            </a:prstGeom>
            <a:grpFill/>
            <a:ln>
              <a:solidFill>
                <a:schemeClr val="bg1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23" tIns="45711" rIns="91423" bIns="45711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3924" fontAlgn="base">
                <a:spcBef>
                  <a:spcPct val="0"/>
                </a:spcBef>
                <a:spcAft>
                  <a:spcPct val="0"/>
                </a:spcAft>
              </a:pPr>
              <a:endParaRPr lang="en-US" sz="2200" b="1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endParaRPr>
            </a:p>
          </p:txBody>
        </p:sp>
      </p:grpSp>
      <p:grpSp>
        <p:nvGrpSpPr>
          <p:cNvPr id="57" name="Group 58"/>
          <p:cNvGrpSpPr/>
          <p:nvPr/>
        </p:nvGrpSpPr>
        <p:grpSpPr>
          <a:xfrm>
            <a:off x="6753334" y="1704478"/>
            <a:ext cx="304758" cy="172970"/>
            <a:chOff x="1919415" y="2504303"/>
            <a:chExt cx="304801" cy="172994"/>
          </a:xfrm>
          <a:solidFill>
            <a:schemeClr val="accent4"/>
          </a:solidFill>
        </p:grpSpPr>
        <p:sp>
          <p:nvSpPr>
            <p:cNvPr id="58" name="Rectangle 57"/>
            <p:cNvSpPr/>
            <p:nvPr/>
          </p:nvSpPr>
          <p:spPr bwMode="auto">
            <a:xfrm>
              <a:off x="1919416" y="2504303"/>
              <a:ext cx="304800" cy="172994"/>
            </a:xfrm>
            <a:prstGeom prst="rect">
              <a:avLst/>
            </a:prstGeom>
            <a:grpFill/>
            <a:ln>
              <a:solidFill>
                <a:schemeClr val="bg1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23" tIns="45711" rIns="91423" bIns="45711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3924" fontAlgn="base">
                <a:spcBef>
                  <a:spcPct val="0"/>
                </a:spcBef>
                <a:spcAft>
                  <a:spcPct val="0"/>
                </a:spcAft>
              </a:pPr>
              <a:endParaRPr lang="en-US" sz="2200" b="1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59" name="Isosceles Triangle 58"/>
            <p:cNvSpPr/>
            <p:nvPr/>
          </p:nvSpPr>
          <p:spPr bwMode="auto">
            <a:xfrm rot="10800000">
              <a:off x="1919415" y="2505064"/>
              <a:ext cx="304800" cy="123835"/>
            </a:xfrm>
            <a:prstGeom prst="triangle">
              <a:avLst/>
            </a:prstGeom>
            <a:grpFill/>
            <a:ln>
              <a:solidFill>
                <a:schemeClr val="bg1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23" tIns="45711" rIns="91423" bIns="45711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3924" fontAlgn="base">
                <a:spcBef>
                  <a:spcPct val="0"/>
                </a:spcBef>
                <a:spcAft>
                  <a:spcPct val="0"/>
                </a:spcAft>
              </a:pPr>
              <a:endParaRPr lang="en-US" sz="2200" b="1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endParaRPr>
            </a:p>
          </p:txBody>
        </p:sp>
      </p:grpSp>
      <p:grpSp>
        <p:nvGrpSpPr>
          <p:cNvPr id="60" name="Group 61"/>
          <p:cNvGrpSpPr/>
          <p:nvPr/>
        </p:nvGrpSpPr>
        <p:grpSpPr>
          <a:xfrm>
            <a:off x="9483790" y="1704478"/>
            <a:ext cx="304758" cy="172970"/>
            <a:chOff x="1919415" y="2504303"/>
            <a:chExt cx="304801" cy="172994"/>
          </a:xfrm>
          <a:solidFill>
            <a:schemeClr val="accent4"/>
          </a:solidFill>
        </p:grpSpPr>
        <p:sp>
          <p:nvSpPr>
            <p:cNvPr id="61" name="Rectangle 60"/>
            <p:cNvSpPr/>
            <p:nvPr/>
          </p:nvSpPr>
          <p:spPr bwMode="auto">
            <a:xfrm>
              <a:off x="1919416" y="2504303"/>
              <a:ext cx="304800" cy="172994"/>
            </a:xfrm>
            <a:prstGeom prst="rect">
              <a:avLst/>
            </a:prstGeom>
            <a:grpFill/>
            <a:ln>
              <a:solidFill>
                <a:schemeClr val="bg1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23" tIns="45711" rIns="91423" bIns="45711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3924" fontAlgn="base">
                <a:spcBef>
                  <a:spcPct val="0"/>
                </a:spcBef>
                <a:spcAft>
                  <a:spcPct val="0"/>
                </a:spcAft>
              </a:pPr>
              <a:endParaRPr lang="en-US" sz="2200" b="1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62" name="Isosceles Triangle 61"/>
            <p:cNvSpPr/>
            <p:nvPr/>
          </p:nvSpPr>
          <p:spPr bwMode="auto">
            <a:xfrm rot="10800000">
              <a:off x="1919415" y="2505064"/>
              <a:ext cx="304800" cy="123835"/>
            </a:xfrm>
            <a:prstGeom prst="triangle">
              <a:avLst/>
            </a:prstGeom>
            <a:grpFill/>
            <a:ln>
              <a:solidFill>
                <a:schemeClr val="bg1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23" tIns="45711" rIns="91423" bIns="45711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3924" fontAlgn="base">
                <a:spcBef>
                  <a:spcPct val="0"/>
                </a:spcBef>
                <a:spcAft>
                  <a:spcPct val="0"/>
                </a:spcAft>
              </a:pPr>
              <a:endParaRPr lang="en-US" sz="2200" b="1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endParaRPr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493346" y="3432743"/>
            <a:ext cx="2123961" cy="8689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SzPct val="80000"/>
            </a:pPr>
            <a:r>
              <a:rPr lang="en-US" sz="3137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web nodes</a:t>
            </a:r>
            <a:endParaRPr lang="en-US" sz="3137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93346" y="5024500"/>
            <a:ext cx="2123961" cy="434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SzPct val="80000"/>
            </a:pPr>
            <a:r>
              <a:rPr lang="en-US" sz="3137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clients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493345" y="1644743"/>
            <a:ext cx="2417585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SzPct val="80000"/>
            </a:pPr>
            <a:r>
              <a:rPr lang="en-US" sz="3137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backplane</a:t>
            </a:r>
          </a:p>
        </p:txBody>
      </p:sp>
      <p:sp>
        <p:nvSpPr>
          <p:cNvPr id="67" name="Rectangular Callout 66"/>
          <p:cNvSpPr/>
          <p:nvPr/>
        </p:nvSpPr>
        <p:spPr bwMode="auto">
          <a:xfrm>
            <a:off x="568047" y="2159066"/>
            <a:ext cx="2299263" cy="1153528"/>
          </a:xfrm>
          <a:prstGeom prst="wedgeRectCallout">
            <a:avLst>
              <a:gd name="adj1" fmla="val 91283"/>
              <a:gd name="adj2" fmla="val -2646"/>
            </a:avLst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89642" tIns="89642" rIns="33620" bIns="33620" rtlCol="0" anchor="t" anchorCtr="0"/>
          <a:lstStyle/>
          <a:p>
            <a:pPr algn="ctr" defTabSz="914038"/>
            <a:r>
              <a:rPr lang="en-US" sz="1961" spc="-1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Messages </a:t>
            </a:r>
            <a:r>
              <a:rPr lang="en-US" sz="1961" spc="-100" dirty="0" err="1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sharded</a:t>
            </a:r>
            <a:r>
              <a:rPr lang="en-US" sz="1961" spc="-1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 over multiple backplane streams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458662" y="2395735"/>
            <a:ext cx="7782900" cy="17543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protected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Application_Start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object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sender,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EventArgs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e)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{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RouteTable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.Routes.MapHubs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GlobalHost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.DependencyResolver.UseRedis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(server, </a:t>
            </a:r>
            <a:endParaRPr lang="en-US" dirty="0" smtClean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</a:t>
            </a:r>
            <a:r>
              <a:rPr lang="en-US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		port, 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password, 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SignalR.Redis.Sample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6306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4325E-6 -2.84158E-6 L 0.07569 -0.16001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78" y="-80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569 -0.16001 L 0.07506 -0.50681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" y="-173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0133E-6 3.54063E-6 L 4.40133E-6 0.34521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249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67041E-6 2.28325E-6 L 2.67041E-6 0.35202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59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16952E-7 2.28325E-6 L -8.16952E-7 0.34975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4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1 0.34975 L 0.00051 0.55469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236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67041E-6 0.35202 L 2.67041E-6 0.56287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531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16952E-7 0.34975 L -8.16952E-7 0.56287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6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65" grpId="0"/>
      <p:bldP spid="67" grpId="0" animBg="1"/>
      <p:bldP spid="67" grpId="1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Arrow 8"/>
          <p:cNvSpPr/>
          <p:nvPr/>
        </p:nvSpPr>
        <p:spPr>
          <a:xfrm flipH="1">
            <a:off x="3374795" y="2902992"/>
            <a:ext cx="5250730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small" dirty="0" smtClean="0"/>
              <a:t>Getting Pushy with </a:t>
            </a:r>
            <a:r>
              <a:rPr lang="en-US" cap="small" dirty="0" err="1" smtClean="0"/>
              <a:t>SignalR</a:t>
            </a:r>
            <a:r>
              <a:rPr lang="en-US" cap="small" dirty="0" smtClean="0"/>
              <a:t> and Rx</a:t>
            </a:r>
            <a:endParaRPr lang="en-US" cap="small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27612" y="1654270"/>
            <a:ext cx="1714500" cy="1714500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5970" y="1708836"/>
            <a:ext cx="1714500" cy="1714500"/>
          </a:xfrm>
          <a:prstGeom prst="rect">
            <a:avLst/>
          </a:prstGeom>
        </p:spPr>
      </p:pic>
      <p:sp>
        <p:nvSpPr>
          <p:cNvPr id="7" name="Right Arrow 6"/>
          <p:cNvSpPr/>
          <p:nvPr/>
        </p:nvSpPr>
        <p:spPr>
          <a:xfrm>
            <a:off x="3374796" y="2036315"/>
            <a:ext cx="5250730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 flipH="1">
            <a:off x="3374795" y="2520947"/>
            <a:ext cx="5250730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loud 3"/>
          <p:cNvSpPr/>
          <p:nvPr/>
        </p:nvSpPr>
        <p:spPr>
          <a:xfrm>
            <a:off x="4653960" y="1654270"/>
            <a:ext cx="2783788" cy="1714500"/>
          </a:xfrm>
          <a:prstGeom prst="cloud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00B0F0"/>
                </a:solidFill>
              </a:rPr>
              <a:t>SignalR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3" name="Flowchart: Data 2"/>
          <p:cNvSpPr/>
          <p:nvPr/>
        </p:nvSpPr>
        <p:spPr>
          <a:xfrm>
            <a:off x="1071418" y="3598111"/>
            <a:ext cx="1773382" cy="648169"/>
          </a:xfrm>
          <a:prstGeom prst="flowChartInputOut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Rx</a:t>
            </a:r>
            <a:endParaRPr 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Flowchart: Data 9"/>
          <p:cNvSpPr/>
          <p:nvPr/>
        </p:nvSpPr>
        <p:spPr>
          <a:xfrm>
            <a:off x="9218612" y="3603967"/>
            <a:ext cx="1773382" cy="648169"/>
          </a:xfrm>
          <a:prstGeom prst="flowChartInputOut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Rx</a:t>
            </a:r>
            <a:endParaRPr 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72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7" grpId="0" animBg="1"/>
      <p:bldP spid="7" grpId="1" animBg="1"/>
      <p:bldP spid="8" grpId="0" animBg="1"/>
      <p:bldP spid="8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 txBox="1">
            <a:spLocks/>
          </p:cNvSpPr>
          <p:nvPr/>
        </p:nvSpPr>
        <p:spPr>
          <a:xfrm>
            <a:off x="329084" y="2094291"/>
            <a:ext cx="5647173" cy="2231571"/>
          </a:xfrm>
          <a:prstGeom prst="rect">
            <a:avLst/>
          </a:prstGeom>
          <a:solidFill>
            <a:schemeClr val="tx1">
              <a:lumMod val="65000"/>
            </a:schemeClr>
          </a:solidFill>
        </p:spPr>
        <p:txBody>
          <a:bodyPr vert="horz" lIns="91440" tIns="45720" rIns="91440" bIns="45720" rtlCol="0" anchor="t">
            <a:normAutofit fontScale="92500" lnSpcReduction="20000"/>
          </a:bodyPr>
          <a:lstStyle>
            <a:defPPr>
              <a:defRPr lang="en-US"/>
            </a:defPPr>
            <a:lvl1pPr marL="0" algn="r" defTabSz="457200" rtl="0" eaLnBrk="1" latinLnBrk="0" hangingPunct="1">
              <a:defRPr sz="1000" b="0" i="0" kern="1200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sz="1800" dirty="0" smtClean="0">
                <a:solidFill>
                  <a:srgbClr val="40008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public</a:t>
            </a:r>
            <a:r>
              <a:rPr lang="en-US" sz="1800" dirty="0" smtClean="0">
                <a:latin typeface="Consolas" panose="020B0609020204030204" pitchFamily="49" charset="0"/>
                <a:cs typeface="Consolas" panose="020B0609020204030204" pitchFamily="49" charset="0"/>
              </a:rPr>
              <a:t> </a:t>
            </a:r>
            <a:r>
              <a:rPr lang="en-US" sz="1800" dirty="0" smtClean="0">
                <a:solidFill>
                  <a:srgbClr val="40008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interface</a:t>
            </a:r>
            <a:r>
              <a:rPr lang="en-US" sz="1800" dirty="0" smtClean="0">
                <a:latin typeface="Consolas" panose="020B0609020204030204" pitchFamily="49" charset="0"/>
                <a:cs typeface="Consolas" panose="020B0609020204030204" pitchFamily="49" charset="0"/>
              </a:rPr>
              <a:t> </a:t>
            </a:r>
            <a:r>
              <a:rPr lang="en-US" sz="1800" dirty="0" err="1" smtClean="0">
                <a:solidFill>
                  <a:srgbClr val="2B91A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IEnumerator</a:t>
            </a:r>
            <a:r>
              <a:rPr lang="en-US" sz="1800" dirty="0" smtClean="0">
                <a:solidFill>
                  <a:srgbClr val="2B91A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</a:t>
            </a:r>
            <a:r>
              <a:rPr lang="en-US" sz="1900" dirty="0" smtClean="0">
                <a:solidFill>
                  <a:srgbClr val="010001"/>
                </a:solidFill>
                <a:latin typeface="Consolas" pitchFamily="49" charset="0"/>
              </a:rPr>
              <a:t>T</a:t>
            </a:r>
            <a:r>
              <a:rPr lang="en-US" sz="1800" dirty="0" smtClean="0">
                <a:solidFill>
                  <a:srgbClr val="2B91A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sz="1800" dirty="0" smtClean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sz="1800" dirty="0" smtClean="0">
                <a:latin typeface="Consolas" panose="020B0609020204030204" pitchFamily="49" charset="0"/>
                <a:cs typeface="Consolas" panose="020B0609020204030204" pitchFamily="49" charset="0"/>
              </a:rPr>
              <a:t>   </a:t>
            </a:r>
            <a:r>
              <a:rPr lang="en-US" sz="1800" dirty="0" smtClean="0">
                <a:solidFill>
                  <a:srgbClr val="40008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</a:t>
            </a:r>
            <a:r>
              <a:rPr lang="en-US" sz="1800" dirty="0" smtClean="0">
                <a:latin typeface="Consolas" panose="020B0609020204030204" pitchFamily="49" charset="0"/>
                <a:cs typeface="Consolas" panose="020B0609020204030204" pitchFamily="49" charset="0"/>
              </a:rPr>
              <a:t> </a:t>
            </a:r>
            <a:r>
              <a:rPr lang="en-US" sz="1800" dirty="0" smtClean="0">
                <a:solidFill>
                  <a:srgbClr val="01000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Current</a:t>
            </a:r>
            <a:r>
              <a:rPr lang="en-US" sz="1800" dirty="0" smtClean="0">
                <a:latin typeface="Consolas" panose="020B0609020204030204" pitchFamily="49" charset="0"/>
                <a:cs typeface="Consolas" panose="020B0609020204030204" pitchFamily="49" charset="0"/>
              </a:rPr>
              <a:t> { </a:t>
            </a:r>
            <a:r>
              <a:rPr lang="en-US" sz="1800" dirty="0" smtClean="0">
                <a:solidFill>
                  <a:srgbClr val="40008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get</a:t>
            </a:r>
            <a:r>
              <a:rPr lang="en-US" sz="1800" dirty="0" smtClean="0">
                <a:latin typeface="Consolas" panose="020B0609020204030204" pitchFamily="49" charset="0"/>
                <a:cs typeface="Consolas" panose="020B0609020204030204" pitchFamily="49" charset="0"/>
              </a:rPr>
              <a:t>; }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sz="1800" dirty="0" smtClean="0">
                <a:latin typeface="Consolas" panose="020B0609020204030204" pitchFamily="49" charset="0"/>
                <a:cs typeface="Consolas" panose="020B0609020204030204" pitchFamily="49" charset="0"/>
              </a:rPr>
              <a:t>   </a:t>
            </a:r>
            <a:r>
              <a:rPr lang="en-US" sz="1800" dirty="0" err="1" smtClean="0">
                <a:solidFill>
                  <a:srgbClr val="40008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bool</a:t>
            </a:r>
            <a:r>
              <a:rPr lang="en-US" sz="1800" dirty="0" smtClean="0">
                <a:latin typeface="Consolas" panose="020B0609020204030204" pitchFamily="49" charset="0"/>
                <a:cs typeface="Consolas" panose="020B0609020204030204" pitchFamily="49" charset="0"/>
              </a:rPr>
              <a:t> </a:t>
            </a:r>
            <a:r>
              <a:rPr lang="en-US" sz="1800" dirty="0" err="1" smtClean="0">
                <a:solidFill>
                  <a:srgbClr val="01000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MoveNext</a:t>
            </a:r>
            <a:r>
              <a:rPr lang="en-US" sz="1800" dirty="0" smtClean="0">
                <a:latin typeface="Consolas" panose="020B0609020204030204" pitchFamily="49" charset="0"/>
                <a:cs typeface="Consolas" panose="020B0609020204030204" pitchFamily="49" charset="0"/>
              </a:rPr>
              <a:t>();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sz="1800" dirty="0" smtClean="0">
                <a:latin typeface="Consolas" panose="020B0609020204030204" pitchFamily="49" charset="0"/>
                <a:cs typeface="Consolas" panose="020B0609020204030204" pitchFamily="49" charset="0"/>
              </a:rPr>
              <a:t>   </a:t>
            </a:r>
            <a:r>
              <a:rPr lang="en-US" sz="1800" dirty="0" smtClean="0">
                <a:solidFill>
                  <a:srgbClr val="40008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void</a:t>
            </a:r>
            <a:r>
              <a:rPr lang="en-US" sz="1800" dirty="0" smtClean="0">
                <a:latin typeface="Consolas" panose="020B0609020204030204" pitchFamily="49" charset="0"/>
                <a:cs typeface="Consolas" panose="020B0609020204030204" pitchFamily="49" charset="0"/>
              </a:rPr>
              <a:t> </a:t>
            </a:r>
            <a:r>
              <a:rPr lang="en-US" sz="1800" dirty="0" smtClean="0">
                <a:solidFill>
                  <a:srgbClr val="01000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Reset</a:t>
            </a:r>
            <a:r>
              <a:rPr lang="en-US" sz="1800" dirty="0" smtClean="0">
                <a:latin typeface="Consolas" panose="020B0609020204030204" pitchFamily="49" charset="0"/>
                <a:cs typeface="Consolas" panose="020B0609020204030204" pitchFamily="49" charset="0"/>
              </a:rPr>
              <a:t>();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sz="1800" dirty="0" smtClean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endParaRPr lang="en-US" sz="1800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Problems with Pull - LINQ</a:t>
            </a:r>
            <a:endParaRPr lang="en-US" dirty="0"/>
          </a:p>
        </p:txBody>
      </p:sp>
      <p:sp>
        <p:nvSpPr>
          <p:cNvPr id="7" name="Left Arrow 6"/>
          <p:cNvSpPr/>
          <p:nvPr/>
        </p:nvSpPr>
        <p:spPr bwMode="auto">
          <a:xfrm>
            <a:off x="3586537" y="2714776"/>
            <a:ext cx="2458090" cy="990600"/>
          </a:xfrm>
          <a:prstGeom prst="lef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36" tIns="45718" rIns="91436" bIns="45718" numCol="1" rtlCol="0" anchor="ctr" anchorCtr="0" compatLnSpc="1">
            <a:prstTxWarp prst="textNoShape">
              <a:avLst/>
            </a:prstTxWarp>
          </a:bodyPr>
          <a:lstStyle/>
          <a:p>
            <a:pPr algn="ctr" defTabSz="914099" fontAlgn="base">
              <a:spcBef>
                <a:spcPct val="0"/>
              </a:spcBef>
              <a:spcAft>
                <a:spcPct val="0"/>
              </a:spcAft>
            </a:pPr>
            <a:r>
              <a:rPr lang="en-US" sz="220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</a:rPr>
              <a:t>Blocking</a:t>
            </a:r>
          </a:p>
        </p:txBody>
      </p:sp>
      <p:sp>
        <p:nvSpPr>
          <p:cNvPr id="8" name="Text Placeholder 2"/>
          <p:cNvSpPr txBox="1">
            <a:spLocks noGrp="1"/>
          </p:cNvSpPr>
          <p:nvPr>
            <p:ph idx="1"/>
          </p:nvPr>
        </p:nvSpPr>
        <p:spPr>
          <a:xfrm>
            <a:off x="6112996" y="2158571"/>
            <a:ext cx="5542417" cy="2103012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tx1"/>
            </a:solidFill>
          </a:ln>
        </p:spPr>
        <p:txBody>
          <a:bodyPr vert="horz" wrap="square" lIns="0" tIns="0" rIns="0" bIns="0" rtlCol="0">
            <a:spAutoFit/>
          </a:bodyPr>
          <a:lstStyle>
            <a:lvl1pPr marL="460375" indent="-460375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None/>
              <a:defRPr sz="1800" b="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Consolas" pitchFamily="49" charset="0"/>
                <a:ea typeface="+mn-ea"/>
                <a:cs typeface="+mn-cs"/>
              </a:defRPr>
            </a:lvl1pPr>
            <a:lvl2pPr marL="855663" indent="-395288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2"/>
              </a:buBlip>
              <a:defRPr sz="28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1258888" indent="-403225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2"/>
              </a:buBlip>
              <a:defRPr sz="24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604963" indent="-346075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2"/>
              </a:buBlip>
              <a:defRPr sz="20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941513" indent="-336550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SzPct val="90000"/>
              <a:buFontTx/>
              <a:buBlip>
                <a:blip r:embed="rId2"/>
              </a:buBlip>
              <a:defRPr sz="2000" kern="120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499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81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63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45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en-US" dirty="0" smtClean="0">
                <a:solidFill>
                  <a:srgbClr val="400080"/>
                </a:solidFill>
              </a:rPr>
              <a:t>public</a:t>
            </a:r>
            <a:r>
              <a:rPr lang="en-US" dirty="0"/>
              <a:t> </a:t>
            </a:r>
            <a:r>
              <a:rPr lang="en-US" dirty="0">
                <a:solidFill>
                  <a:srgbClr val="400080"/>
                </a:solidFill>
              </a:rPr>
              <a:t>interface</a:t>
            </a:r>
            <a:r>
              <a:rPr lang="en-US" dirty="0"/>
              <a:t> </a:t>
            </a:r>
            <a:r>
              <a:rPr lang="en-US" dirty="0" err="1">
                <a:solidFill>
                  <a:srgbClr val="2B91AF"/>
                </a:solidFill>
              </a:rPr>
              <a:t>IObserver</a:t>
            </a:r>
            <a:r>
              <a:rPr lang="en-US" dirty="0">
                <a:solidFill>
                  <a:srgbClr val="2E53D1"/>
                </a:solidFill>
              </a:rPr>
              <a:t>&lt;</a:t>
            </a:r>
            <a:r>
              <a:rPr lang="en-US" dirty="0">
                <a:solidFill>
                  <a:srgbClr val="010001"/>
                </a:solidFill>
              </a:rPr>
              <a:t>T</a:t>
            </a:r>
            <a:r>
              <a:rPr lang="en-US" dirty="0" smtClean="0">
                <a:solidFill>
                  <a:srgbClr val="2E53D1"/>
                </a:solidFill>
              </a:rPr>
              <a:t>&gt;</a:t>
            </a:r>
          </a:p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en-US" dirty="0" smtClean="0"/>
              <a:t>{</a:t>
            </a:r>
          </a:p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en-US" dirty="0"/>
              <a:t>    </a:t>
            </a:r>
            <a:r>
              <a:rPr lang="en-US" dirty="0">
                <a:solidFill>
                  <a:srgbClr val="400080"/>
                </a:solidFill>
              </a:rPr>
              <a:t>void</a:t>
            </a:r>
            <a:r>
              <a:rPr lang="en-US" dirty="0"/>
              <a:t> </a:t>
            </a:r>
            <a:r>
              <a:rPr lang="en-US" dirty="0" err="1">
                <a:solidFill>
                  <a:srgbClr val="010001"/>
                </a:solidFill>
              </a:rPr>
              <a:t>OnCompleted</a:t>
            </a:r>
            <a:r>
              <a:rPr lang="en-US" dirty="0" smtClean="0"/>
              <a:t>();</a:t>
            </a:r>
          </a:p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en-US" dirty="0"/>
              <a:t>    </a:t>
            </a:r>
            <a:r>
              <a:rPr lang="en-US" dirty="0">
                <a:solidFill>
                  <a:srgbClr val="400080"/>
                </a:solidFill>
              </a:rPr>
              <a:t>void</a:t>
            </a:r>
            <a:r>
              <a:rPr lang="en-US" dirty="0"/>
              <a:t> </a:t>
            </a:r>
            <a:r>
              <a:rPr lang="en-US" dirty="0" err="1">
                <a:solidFill>
                  <a:srgbClr val="010001"/>
                </a:solidFill>
              </a:rPr>
              <a:t>OnError</a:t>
            </a:r>
            <a:r>
              <a:rPr lang="en-US" dirty="0"/>
              <a:t>(</a:t>
            </a:r>
            <a:r>
              <a:rPr lang="en-US" dirty="0">
                <a:solidFill>
                  <a:srgbClr val="305FB6"/>
                </a:solidFill>
              </a:rPr>
              <a:t>Exception</a:t>
            </a:r>
            <a:r>
              <a:rPr lang="en-US" dirty="0"/>
              <a:t> </a:t>
            </a:r>
            <a:r>
              <a:rPr lang="en-US" dirty="0">
                <a:solidFill>
                  <a:srgbClr val="010001"/>
                </a:solidFill>
              </a:rPr>
              <a:t>exception</a:t>
            </a:r>
            <a:r>
              <a:rPr lang="en-US" dirty="0" smtClean="0"/>
              <a:t>);</a:t>
            </a:r>
          </a:p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en-US" dirty="0"/>
              <a:t>    </a:t>
            </a:r>
            <a:r>
              <a:rPr lang="en-US" dirty="0">
                <a:solidFill>
                  <a:srgbClr val="400080"/>
                </a:solidFill>
              </a:rPr>
              <a:t>void</a:t>
            </a:r>
            <a:r>
              <a:rPr lang="en-US" dirty="0"/>
              <a:t> </a:t>
            </a:r>
            <a:r>
              <a:rPr lang="en-US" dirty="0" err="1">
                <a:solidFill>
                  <a:srgbClr val="010001"/>
                </a:solidFill>
              </a:rPr>
              <a:t>OnNext</a:t>
            </a:r>
            <a:r>
              <a:rPr lang="en-US" dirty="0"/>
              <a:t>(T </a:t>
            </a:r>
            <a:r>
              <a:rPr lang="en-US" dirty="0">
                <a:solidFill>
                  <a:srgbClr val="010001"/>
                </a:solidFill>
              </a:rPr>
              <a:t>value</a:t>
            </a:r>
            <a:r>
              <a:rPr lang="en-US" dirty="0" smtClean="0"/>
              <a:t>);</a:t>
            </a:r>
          </a:p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en-US" dirty="0" smtClean="0"/>
              <a:t>}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3634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3436" y="228600"/>
            <a:ext cx="8363938" cy="60939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Reactive Framework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913436" y="1447801"/>
            <a:ext cx="8363938" cy="3877985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4800" i="1" dirty="0"/>
              <a:t>“Rx is a library for </a:t>
            </a:r>
          </a:p>
          <a:p>
            <a:pPr marL="0" indent="0" algn="ctr">
              <a:buNone/>
            </a:pPr>
            <a:r>
              <a:rPr lang="en-US" sz="4800" i="1" dirty="0">
                <a:solidFill>
                  <a:schemeClr val="accent2"/>
                </a:solidFill>
              </a:rPr>
              <a:t>composing</a:t>
            </a:r>
            <a:r>
              <a:rPr lang="en-US" sz="4800" i="1" dirty="0"/>
              <a:t> </a:t>
            </a:r>
            <a:r>
              <a:rPr lang="en-US" sz="4800" i="1" dirty="0">
                <a:solidFill>
                  <a:schemeClr val="accent2"/>
                </a:solidFill>
              </a:rPr>
              <a:t>asynchronous</a:t>
            </a:r>
            <a:r>
              <a:rPr lang="en-US" sz="4800" i="1" dirty="0"/>
              <a:t> and</a:t>
            </a:r>
          </a:p>
          <a:p>
            <a:pPr marL="0" indent="0" algn="ctr">
              <a:buNone/>
            </a:pPr>
            <a:r>
              <a:rPr lang="en-US" sz="4800" i="1" dirty="0"/>
              <a:t> </a:t>
            </a:r>
            <a:r>
              <a:rPr lang="en-US" sz="4800" i="1" dirty="0">
                <a:solidFill>
                  <a:schemeClr val="accent2"/>
                </a:solidFill>
              </a:rPr>
              <a:t>event</a:t>
            </a:r>
            <a:r>
              <a:rPr lang="en-US" sz="4800" i="1" dirty="0"/>
              <a:t>-based programs using </a:t>
            </a:r>
          </a:p>
          <a:p>
            <a:pPr marL="0" indent="0" algn="ctr">
              <a:buNone/>
            </a:pPr>
            <a:r>
              <a:rPr lang="en-US" sz="4800" i="1" dirty="0">
                <a:solidFill>
                  <a:schemeClr val="accent2"/>
                </a:solidFill>
              </a:rPr>
              <a:t>observable collections</a:t>
            </a:r>
            <a:r>
              <a:rPr lang="en-US" sz="4800" i="1" dirty="0"/>
              <a:t>.”</a:t>
            </a:r>
          </a:p>
        </p:txBody>
      </p:sp>
    </p:spTree>
    <p:extLst>
      <p:ext uri="{BB962C8B-B14F-4D97-AF65-F5344CB8AC3E}">
        <p14:creationId xmlns:p14="http://schemas.microsoft.com/office/powerpoint/2010/main" val="134442977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Rx Demo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85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0412" y="5129589"/>
            <a:ext cx="8534400" cy="1507067"/>
          </a:xfrm>
        </p:spPr>
        <p:txBody>
          <a:bodyPr/>
          <a:lstStyle/>
          <a:p>
            <a:r>
              <a:rPr lang="en-US" dirty="0" smtClean="0"/>
              <a:t>Rx Push - Server</a:t>
            </a:r>
            <a:endParaRPr lang="en-US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662441" y="335284"/>
            <a:ext cx="10568919" cy="507831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Dim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rand = 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New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2B91A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Random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kumimoji="0" lang="en-US" sz="1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Now.Millisecond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Dim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Generator = </a:t>
            </a:r>
            <a:r>
              <a:rPr kumimoji="0" lang="en-US" sz="1800" b="0" i="0" u="none" strike="noStrike" cap="none" normalizeH="0" baseline="0" dirty="0" err="1" smtClean="0">
                <a:ln>
                  <a:noFill/>
                </a:ln>
                <a:solidFill>
                  <a:srgbClr val="2B91A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Observable</a:t>
            </a:r>
            <a:r>
              <a:rPr kumimoji="0" lang="en-US" sz="1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.Generate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Of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Double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, </a:t>
            </a:r>
            <a:r>
              <a:rPr kumimoji="0" lang="en-US" sz="1800" b="0" i="0" u="none" strike="noStrike" cap="none" normalizeH="0" baseline="0" dirty="0" err="1" smtClean="0">
                <a:ln>
                  <a:noFill/>
                </a:ln>
                <a:solidFill>
                  <a:srgbClr val="2B91A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SensorData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)(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 smtClean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</a:t>
            </a:r>
            <a:r>
              <a:rPr kumimoji="0" lang="en-US" sz="1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initialState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:=0,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 smtClean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condition:=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Function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kumimoji="0" lang="en-US" sz="1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val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) 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True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 smtClean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iterate:=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Function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kumimoji="0" lang="en-US" sz="1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val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) </a:t>
            </a:r>
            <a:r>
              <a:rPr kumimoji="0" lang="en-US" sz="1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rand.NextDouble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 smtClean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</a:t>
            </a:r>
            <a:r>
              <a:rPr kumimoji="0" lang="en-US" sz="1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resultSelector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:=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Function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kumimoji="0" lang="en-US" sz="1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val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) 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New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</a:t>
            </a:r>
            <a:r>
              <a:rPr kumimoji="0" lang="en-US" sz="1800" b="0" i="0" u="none" strike="noStrike" cap="none" normalizeH="0" baseline="0" dirty="0" err="1" smtClean="0">
                <a:ln>
                  <a:noFill/>
                </a:ln>
                <a:solidFill>
                  <a:srgbClr val="2B91A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SensorData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With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       {.Time = Now, .Value = </a:t>
            </a:r>
            <a:r>
              <a:rPr kumimoji="0" lang="en-US" sz="1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val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* 20, .Category = (</a:t>
            </a:r>
            <a:r>
              <a:rPr kumimoji="0" lang="en-US" sz="18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CInt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kumimoji="0" lang="en-US" sz="1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val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* 4)).</a:t>
            </a:r>
            <a:r>
              <a:rPr kumimoji="0" lang="en-US" sz="1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ToString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() },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800" dirty="0" smtClean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</a:t>
            </a:r>
            <a:r>
              <a:rPr kumimoji="0" lang="en-US" sz="1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timeSelector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:=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Function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kumimoji="0" lang="en-US" sz="1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val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) </a:t>
            </a:r>
            <a:r>
              <a:rPr kumimoji="0" lang="en-US" sz="1800" b="0" i="0" u="none" strike="noStrike" cap="none" normalizeH="0" baseline="0" dirty="0" err="1" smtClean="0">
                <a:ln>
                  <a:noFill/>
                </a:ln>
                <a:solidFill>
                  <a:srgbClr val="2B91A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TimeSpan</a:t>
            </a:r>
            <a:r>
              <a:rPr kumimoji="0" lang="en-US" sz="1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.FromSeconds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kumimoji="0" lang="en-US" sz="1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val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))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80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Dim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query = 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From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</a:t>
            </a:r>
            <a:r>
              <a:rPr kumimoji="0" lang="en-US" sz="1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val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In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Generator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           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Where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</a:t>
            </a:r>
            <a:r>
              <a:rPr kumimoji="0" lang="en-US" sz="1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val.Value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&gt; 10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           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Select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</a:t>
            </a:r>
            <a:r>
              <a:rPr kumimoji="0" lang="en-US" sz="1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val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query.Subscribe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Sub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(value)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       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Dim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context = </a:t>
            </a:r>
            <a:r>
              <a:rPr kumimoji="0" lang="en-US" sz="1800" b="0" i="0" u="none" strike="noStrike" cap="none" normalizeH="0" baseline="0" dirty="0" err="1" smtClean="0">
                <a:ln>
                  <a:noFill/>
                </a:ln>
                <a:solidFill>
                  <a:srgbClr val="2B91A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GlobalHost</a:t>
            </a:r>
            <a:r>
              <a:rPr kumimoji="0" lang="en-US" sz="1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.ConnectionManager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                                </a:t>
            </a:r>
            <a:r>
              <a:rPr kumimoji="0" lang="en-US" sz="1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GetHubContext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Of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</a:t>
            </a:r>
            <a:r>
              <a:rPr kumimoji="0" lang="en-US" sz="1800" b="0" i="0" u="none" strike="noStrike" cap="none" normalizeH="0" baseline="0" dirty="0" err="1" smtClean="0">
                <a:ln>
                  <a:noFill/>
                </a:ln>
                <a:solidFill>
                  <a:srgbClr val="2B91A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ObservableSensorHub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)()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       </a:t>
            </a:r>
            <a:r>
              <a:rPr kumimoji="0" lang="en-US" sz="1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context.Clients.Broadcast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(value)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   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End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Sub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)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8913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RX Push - Client</a:t>
            </a:r>
            <a:endParaRPr lang="en-US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684212" y="600611"/>
            <a:ext cx="9212778" cy="378565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Dim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cn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= 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New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2B91A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HubConnection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A31515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"http://localhost:5687"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Dim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sensor = 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cn.CreateProxy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A31515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A31515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observableSensorHub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A31515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Dim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items = 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From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item 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In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sensor.Observe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A31515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"broadcast"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           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Let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instance = item(0).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ToObject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Of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2B91A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SensorData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)()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           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Where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instance.Category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= 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A31515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"1</a:t>
            </a:r>
            <a:r>
              <a:rPr lang="en-US" dirty="0" smtClean="0">
                <a:solidFill>
                  <a:srgbClr val="A31515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rgbClr val="A31515"/>
              </a:solidFill>
              <a:effectLst/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           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Select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instance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Using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items.Subscribe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Sub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(value) 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2B91A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Console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.WriteLine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value.Value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))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       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cn.Start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().Wait()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       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2B91A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Console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.ReadLine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End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Using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022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 </a:t>
            </a:r>
            <a:r>
              <a:rPr lang="en-US" dirty="0" smtClean="0"/>
              <a:t>– </a:t>
            </a:r>
            <a:r>
              <a:rPr lang="en-US" dirty="0" err="1" smtClean="0"/>
              <a:t>SignalR</a:t>
            </a:r>
            <a:r>
              <a:rPr lang="en-US" dirty="0" smtClean="0"/>
              <a:t> &amp; RX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4213" y="692663"/>
            <a:ext cx="8534400" cy="3601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78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9"/>
            <a:ext cx="8229600" cy="63976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Common Uses</a:t>
            </a:r>
            <a:endParaRPr lang="en-US" dirty="0"/>
          </a:p>
        </p:txBody>
      </p:sp>
      <p:pic>
        <p:nvPicPr>
          <p:cNvPr id="4" name="Picture 3" descr="http://www.minddriven.de/wp-content/uploads/2009/11/Rx_Logo_51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7182" y="2963009"/>
            <a:ext cx="1886441" cy="2514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Projects\RX\Dice\Ek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2342" y="1600201"/>
            <a:ext cx="1657782" cy="165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Projects\RX\Dice\manufacturing-robot-66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744" y="4078289"/>
            <a:ext cx="2130980" cy="2130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Projects\RX\Dice\SpaceShuttl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1102" y="4038346"/>
            <a:ext cx="1596273" cy="2170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Projects\RX\Dice\stock_market_ticker_link_large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6926" y="1611924"/>
            <a:ext cx="1934079" cy="1716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Projects\RX\Dice\Navi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384" y="914402"/>
            <a:ext cx="1743597" cy="1700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Projects\RX\Dice\Phone7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638" y="914402"/>
            <a:ext cx="992006" cy="1605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5669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err="1" smtClean="0">
                <a:latin typeface="Calibri"/>
                <a:cs typeface="Calibri"/>
                <a:hlinkClick r:id="rId2"/>
              </a:rPr>
              <a:t>SignalR</a:t>
            </a:r>
            <a:endParaRPr lang="en-US" b="1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sz="3000" dirty="0" err="1" smtClean="0">
                <a:latin typeface="Calibri"/>
                <a:cs typeface="Calibri"/>
                <a:hlinkClick r:id="rId3"/>
              </a:rPr>
              <a:t>JabbR</a:t>
            </a:r>
            <a:endParaRPr lang="en-US" sz="3000" dirty="0">
              <a:latin typeface="Calibri"/>
              <a:cs typeface="Calibri"/>
              <a:hlinkClick r:id="rId4"/>
            </a:endParaRPr>
          </a:p>
          <a:p>
            <a:r>
              <a:rPr lang="en-US" sz="3000" dirty="0" err="1">
                <a:latin typeface="Calibri"/>
                <a:cs typeface="Calibri"/>
                <a:hlinkClick r:id="rId5"/>
              </a:rPr>
              <a:t>ShootR</a:t>
            </a:r>
            <a:endParaRPr lang="en-US" sz="3000" dirty="0">
              <a:latin typeface="Calibri"/>
              <a:cs typeface="Calibri"/>
              <a:hlinkClick r:id="rId5"/>
            </a:endParaRPr>
          </a:p>
          <a:p>
            <a:r>
              <a:rPr lang="en-US" sz="3000" dirty="0">
                <a:latin typeface="Calibri"/>
                <a:cs typeface="Calibri"/>
              </a:rPr>
              <a:t>@</a:t>
            </a:r>
            <a:r>
              <a:rPr lang="en-US" sz="3000" dirty="0" err="1">
                <a:latin typeface="Calibri"/>
                <a:cs typeface="Calibri"/>
              </a:rPr>
              <a:t>DavidFowl</a:t>
            </a:r>
            <a:endParaRPr lang="en-US" sz="3000" dirty="0">
              <a:latin typeface="Calibri"/>
              <a:cs typeface="Calibri"/>
            </a:endParaRPr>
          </a:p>
          <a:p>
            <a:r>
              <a:rPr lang="en-US" sz="3000" dirty="0">
                <a:latin typeface="Calibri"/>
                <a:cs typeface="Calibri"/>
              </a:rPr>
              <a:t>@</a:t>
            </a:r>
            <a:r>
              <a:rPr lang="en-US" sz="3000" dirty="0" err="1" smtClean="0">
                <a:latin typeface="Calibri"/>
                <a:cs typeface="Calibri"/>
              </a:rPr>
              <a:t>DamienEdwards</a:t>
            </a:r>
            <a:endParaRPr lang="en-US" sz="3000" dirty="0" smtClean="0">
              <a:latin typeface="Calibri"/>
              <a:cs typeface="Calibri"/>
            </a:endParaRPr>
          </a:p>
          <a:p>
            <a:r>
              <a:rPr lang="en-US" sz="2800" dirty="0" smtClean="0">
                <a:hlinkClick r:id="rId6"/>
              </a:rPr>
              <a:t>Free </a:t>
            </a:r>
            <a:r>
              <a:rPr lang="en-US" sz="2800" dirty="0" err="1" smtClean="0">
                <a:hlinkClick r:id="rId6"/>
              </a:rPr>
              <a:t>Ebook</a:t>
            </a:r>
            <a:endParaRPr lang="en-US" sz="2800" dirty="0" smtClean="0">
              <a:latin typeface="Calibri"/>
              <a:cs typeface="Calibri"/>
            </a:endParaRPr>
          </a:p>
          <a:p>
            <a:pPr lvl="1"/>
            <a:endParaRPr lang="en-US" sz="2800" dirty="0">
              <a:latin typeface="Calibri"/>
              <a:cs typeface="Calibri"/>
            </a:endParaRP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595959"/>
                </a:solidFill>
                <a:latin typeface="Corbel"/>
                <a:cs typeface="Calibri"/>
                <a:hlinkClick r:id="rId7"/>
              </a:rPr>
              <a:t>RX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z="3000" dirty="0" smtClean="0">
                <a:solidFill>
                  <a:srgbClr val="595959"/>
                </a:solidFill>
                <a:latin typeface="Calibri"/>
                <a:cs typeface="Calibri"/>
                <a:hlinkClick r:id="rId8"/>
              </a:rPr>
              <a:t>Team </a:t>
            </a:r>
            <a:r>
              <a:rPr lang="en-US" sz="3000" dirty="0">
                <a:solidFill>
                  <a:srgbClr val="595959"/>
                </a:solidFill>
                <a:latin typeface="Calibri"/>
                <a:cs typeface="Calibri"/>
                <a:hlinkClick r:id="rId8"/>
              </a:rPr>
              <a:t>Blog</a:t>
            </a:r>
          </a:p>
          <a:p>
            <a:r>
              <a:rPr lang="en-US" sz="3000" dirty="0">
                <a:solidFill>
                  <a:srgbClr val="595959"/>
                </a:solidFill>
                <a:latin typeface="Calibri"/>
                <a:cs typeface="Calibri"/>
                <a:hlinkClick r:id="rId9"/>
              </a:rPr>
              <a:t>Source</a:t>
            </a:r>
          </a:p>
          <a:p>
            <a:r>
              <a:rPr lang="en-US" sz="3000" dirty="0">
                <a:solidFill>
                  <a:srgbClr val="595959"/>
                </a:solidFill>
                <a:latin typeface="Calibri"/>
                <a:cs typeface="Calibri"/>
                <a:hlinkClick r:id="rId10"/>
              </a:rPr>
              <a:t>Paper.li</a:t>
            </a:r>
          </a:p>
          <a:p>
            <a:r>
              <a:rPr lang="en-US" sz="3000" dirty="0">
                <a:solidFill>
                  <a:srgbClr val="595959"/>
                </a:solidFill>
                <a:latin typeface="Calibri"/>
                <a:cs typeface="Calibri"/>
              </a:rPr>
              <a:t>@</a:t>
            </a:r>
            <a:r>
              <a:rPr lang="en-US" sz="3000" dirty="0" err="1">
                <a:solidFill>
                  <a:srgbClr val="595959"/>
                </a:solidFill>
                <a:latin typeface="Calibri"/>
                <a:cs typeface="Calibri"/>
              </a:rPr>
              <a:t>ReactiveX</a:t>
            </a:r>
            <a:endParaRPr lang="en-US" sz="3000" dirty="0">
              <a:solidFill>
                <a:srgbClr val="595959"/>
              </a:solidFill>
              <a:latin typeface="Calibri"/>
              <a:cs typeface="Calibri"/>
            </a:endParaRPr>
          </a:p>
          <a:p>
            <a:r>
              <a:rPr lang="en-US" sz="2800" dirty="0" smtClean="0">
                <a:hlinkClick r:id="rId11"/>
              </a:rPr>
              <a:t>Free </a:t>
            </a:r>
            <a:r>
              <a:rPr lang="en-US" sz="2800" dirty="0" err="1" smtClean="0">
                <a:hlinkClick r:id="rId11"/>
              </a:rPr>
              <a:t>Ebook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24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Problems with Pull - Web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27612" y="1654270"/>
            <a:ext cx="1714500" cy="1714500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5970" y="1708836"/>
            <a:ext cx="1714500" cy="1714500"/>
          </a:xfrm>
          <a:prstGeom prst="rect">
            <a:avLst/>
          </a:prstGeom>
        </p:spPr>
      </p:pic>
      <p:sp>
        <p:nvSpPr>
          <p:cNvPr id="7" name="Right Arrow 6"/>
          <p:cNvSpPr/>
          <p:nvPr/>
        </p:nvSpPr>
        <p:spPr>
          <a:xfrm>
            <a:off x="3374796" y="2036315"/>
            <a:ext cx="5250730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 flipH="1">
            <a:off x="3374795" y="2520947"/>
            <a:ext cx="5250730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loud 3"/>
          <p:cNvSpPr/>
          <p:nvPr/>
        </p:nvSpPr>
        <p:spPr>
          <a:xfrm>
            <a:off x="4653960" y="1654270"/>
            <a:ext cx="2783788" cy="1714500"/>
          </a:xfrm>
          <a:prstGeom prst="cloud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183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small" dirty="0" smtClean="0"/>
              <a:t>Questions</a:t>
            </a:r>
            <a:endParaRPr lang="en-US" cap="small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Jim Wooley</a:t>
            </a:r>
          </a:p>
          <a:p>
            <a:r>
              <a:rPr lang="en-US" dirty="0" smtClean="0">
                <a:hlinkClick r:id="rId2"/>
              </a:rPr>
              <a:t>www.ThinqLinq.com</a:t>
            </a:r>
            <a:endParaRPr lang="en-US" dirty="0" smtClean="0"/>
          </a:p>
          <a:p>
            <a:r>
              <a:rPr lang="en-US" dirty="0" smtClean="0"/>
              <a:t>@</a:t>
            </a:r>
            <a:r>
              <a:rPr lang="en-US" dirty="0" err="1" smtClean="0"/>
              <a:t>jimwooley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717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Arrow 8"/>
          <p:cNvSpPr/>
          <p:nvPr/>
        </p:nvSpPr>
        <p:spPr>
          <a:xfrm flipH="1">
            <a:off x="3374795" y="2902992"/>
            <a:ext cx="5250730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small" dirty="0" smtClean="0"/>
              <a:t>Getting Pushy with </a:t>
            </a:r>
            <a:r>
              <a:rPr lang="en-US" cap="small" dirty="0" err="1" smtClean="0"/>
              <a:t>SignalR</a:t>
            </a:r>
            <a:endParaRPr lang="en-US" cap="small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27612" y="1654270"/>
            <a:ext cx="1714500" cy="1714500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5970" y="1708836"/>
            <a:ext cx="1714500" cy="1714500"/>
          </a:xfrm>
          <a:prstGeom prst="rect">
            <a:avLst/>
          </a:prstGeom>
        </p:spPr>
      </p:pic>
      <p:sp>
        <p:nvSpPr>
          <p:cNvPr id="7" name="Right Arrow 6"/>
          <p:cNvSpPr/>
          <p:nvPr/>
        </p:nvSpPr>
        <p:spPr>
          <a:xfrm>
            <a:off x="3374796" y="2036315"/>
            <a:ext cx="5250730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 flipH="1">
            <a:off x="3374795" y="2520947"/>
            <a:ext cx="5250730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loud 3"/>
          <p:cNvSpPr/>
          <p:nvPr/>
        </p:nvSpPr>
        <p:spPr>
          <a:xfrm>
            <a:off x="4653960" y="1654270"/>
            <a:ext cx="2783788" cy="1714500"/>
          </a:xfrm>
          <a:prstGeom prst="cloud">
            <a:avLst/>
          </a:prstGeom>
          <a:solidFill>
            <a:schemeClr val="tx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00B0F0"/>
                </a:solidFill>
              </a:rPr>
              <a:t>SignalR</a:t>
            </a:r>
            <a:endParaRPr lang="en-US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35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7" grpId="0" animBg="1"/>
      <p:bldP spid="7" grpId="1" animBg="1"/>
      <p:bldP spid="8" grpId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SignalR</a:t>
            </a:r>
            <a:r>
              <a:rPr lang="en-US" dirty="0" smtClean="0"/>
              <a:t> for Server Push</a:t>
            </a:r>
            <a:endParaRPr lang="en-US" dirty="0"/>
          </a:p>
        </p:txBody>
      </p:sp>
      <p:graphicFrame>
        <p:nvGraphicFramePr>
          <p:cNvPr id="5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6467479"/>
              </p:ext>
            </p:extLst>
          </p:nvPr>
        </p:nvGraphicFramePr>
        <p:xfrm>
          <a:off x="555172" y="100389"/>
          <a:ext cx="11353800" cy="4386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Left-Right Arrow 5"/>
          <p:cNvSpPr/>
          <p:nvPr/>
        </p:nvSpPr>
        <p:spPr>
          <a:xfrm>
            <a:off x="3826328" y="1484084"/>
            <a:ext cx="4851846" cy="3003247"/>
          </a:xfrm>
          <a:prstGeom prst="left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WebSocket</a:t>
            </a:r>
            <a:endParaRPr lang="en-US" dirty="0" smtClean="0"/>
          </a:p>
          <a:p>
            <a:pPr algn="ctr"/>
            <a:r>
              <a:rPr lang="en-US" dirty="0" smtClean="0"/>
              <a:t>Long Polling</a:t>
            </a:r>
          </a:p>
          <a:p>
            <a:pPr algn="ctr"/>
            <a:r>
              <a:rPr lang="en-US" dirty="0" smtClean="0"/>
              <a:t>Heartbeat</a:t>
            </a:r>
          </a:p>
          <a:p>
            <a:pPr algn="ctr"/>
            <a:r>
              <a:rPr lang="en-US" dirty="0" smtClean="0"/>
              <a:t>Server sent events</a:t>
            </a:r>
          </a:p>
          <a:p>
            <a:pPr algn="ctr"/>
            <a:r>
              <a:rPr lang="en-US" dirty="0" smtClean="0"/>
              <a:t>Forever Frame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3434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2225616" y="150963"/>
            <a:ext cx="7459768" cy="61722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685108" y="6368452"/>
            <a:ext cx="37866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http://caniuse.com/websockets</a:t>
            </a:r>
          </a:p>
        </p:txBody>
      </p:sp>
    </p:spTree>
    <p:extLst>
      <p:ext uri="{BB962C8B-B14F-4D97-AF65-F5344CB8AC3E}">
        <p14:creationId xmlns:p14="http://schemas.microsoft.com/office/powerpoint/2010/main" val="72960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SignalR</a:t>
            </a:r>
            <a:r>
              <a:rPr lang="en-US" dirty="0" smtClean="0"/>
              <a:t> </a:t>
            </a:r>
            <a:r>
              <a:rPr lang="en-US" dirty="0" smtClean="0"/>
              <a:t>Demo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997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Chat Server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16429" y="914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037115" y="489857"/>
            <a:ext cx="152568" cy="35526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684212" y="600607"/>
            <a:ext cx="10069286" cy="378565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Option Strict Off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Imports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Microsoft.VisualBasic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Imports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SignalR.Hubs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240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Public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Class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2B91A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Chat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    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Inherits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2B91A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Hub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    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Public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Sub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Send(message 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As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String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        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Clients.All.addMessage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(message)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    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End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Sub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End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Class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1891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6241" y="5662989"/>
            <a:ext cx="8534400" cy="1507067"/>
          </a:xfrm>
        </p:spPr>
        <p:txBody>
          <a:bodyPr/>
          <a:lstStyle/>
          <a:p>
            <a:r>
              <a:rPr lang="en-US" dirty="0" smtClean="0"/>
              <a:t>Chat Clients</a:t>
            </a:r>
            <a:endParaRPr lang="en-US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84212" y="315413"/>
            <a:ext cx="8644844" cy="230832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// 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008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javascript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var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chat = $.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connection.chat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chat.addMessage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= 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function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(message) { 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/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	$(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A31515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'#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A31515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messages'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).append(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A31515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'&lt;li&gt;'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+ message + 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A31515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'&lt;/li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A31515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&gt;'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};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600" dirty="0" smtClean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$.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connection.hub.start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(); </a:t>
            </a:r>
            <a:endParaRPr lang="en-US" sz="1600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$(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A31515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"#broadcast"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).click(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function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() { 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chat.send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($(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A31515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'#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A31515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msg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A31515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'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).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val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());});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684211" y="2754366"/>
            <a:ext cx="8644845" cy="329320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 </a:t>
            </a:r>
            <a:r>
              <a:rPr lang="en-US" sz="1600" dirty="0" smtClean="0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C# </a:t>
            </a:r>
          </a:p>
          <a:p>
            <a:pPr marL="0" lvl="0" indent="0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cn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= 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new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2B91A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HubConnection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A31515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"http://localhost:5687/"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proxy = 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cn.CreateProxy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A31515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“chat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A31515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proxy.On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A31515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A31515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AddMessage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A31515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, message =&gt;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     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Dispatcher.Invoke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new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2B91A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Action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(() =&gt; 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chatItems.Add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(message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)))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cn.Start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();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60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private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async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</a:t>
            </a:r>
            <a:r>
              <a:rPr lang="en-US" sz="1600" dirty="0" err="1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roadcastBtn_Click</a:t>
            </a:r>
            <a:r>
              <a:rPr lang="en-US" sz="16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 smtClean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object</a:t>
            </a:r>
            <a:r>
              <a:rPr lang="en-US" sz="16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sender,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RoutedEventArgs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e)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{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US" sz="16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await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proxy.Invoke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"Send"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Input.Text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3661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55"/>
          <p:cNvSpPr/>
          <p:nvPr/>
        </p:nvSpPr>
        <p:spPr bwMode="auto">
          <a:xfrm>
            <a:off x="2062088" y="2634343"/>
            <a:ext cx="7619611" cy="2886315"/>
          </a:xfrm>
          <a:prstGeom prst="rect">
            <a:avLst/>
          </a:prstGeom>
          <a:noFill/>
          <a:ln w="57150">
            <a:solidFill>
              <a:schemeClr val="tx1">
                <a:lumMod val="65000"/>
                <a:lumOff val="35000"/>
              </a:schemeClr>
            </a:solidFill>
            <a:prstDash val="dash"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89642" tIns="89642" rIns="33620" bIns="33620" rtlCol="0" anchor="t" anchorCtr="0"/>
          <a:lstStyle/>
          <a:p>
            <a:pPr marL="89639" defTabSz="914038"/>
            <a:r>
              <a:rPr lang="en-US" sz="2353" spc="-100" dirty="0">
                <a:solidFill>
                  <a:schemeClr val="tx1">
                    <a:lumMod val="75000"/>
                    <a:lumOff val="25000"/>
                  </a:schemeClr>
                </a:solidFill>
                <a:ea typeface="Segoe UI" pitchFamily="34" charset="0"/>
                <a:cs typeface="Segoe UI" pitchFamily="34" charset="0"/>
              </a:rPr>
              <a:t>message bus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52019" y="266323"/>
            <a:ext cx="10665837" cy="1507067"/>
          </a:xfrm>
        </p:spPr>
        <p:txBody>
          <a:bodyPr/>
          <a:lstStyle/>
          <a:p>
            <a:r>
              <a:rPr lang="en-US" dirty="0" smtClean="0"/>
              <a:t>SignalR core architecture: pub/sub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 bwMode="auto">
          <a:xfrm>
            <a:off x="3910742" y="3130192"/>
            <a:ext cx="3884508" cy="672319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89642" tIns="89642" rIns="33620" bIns="33620" rtlCol="0" anchor="t" anchorCtr="0"/>
          <a:lstStyle/>
          <a:p>
            <a:pPr algn="ctr" defTabSz="914038"/>
            <a:r>
              <a:rPr lang="en-US" sz="2745" spc="-1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message cache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3910742" y="1710853"/>
            <a:ext cx="3884508" cy="672319"/>
          </a:xfrm>
          <a:prstGeom prst="rect">
            <a:avLst/>
          </a:prstGeom>
          <a:solidFill>
            <a:srgbClr val="00188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89642" tIns="89642" rIns="33620" bIns="33620" rtlCol="0" anchor="t" anchorCtr="0"/>
          <a:lstStyle/>
          <a:p>
            <a:pPr algn="ctr" defTabSz="914038"/>
            <a:r>
              <a:rPr lang="en-US" sz="2745" spc="-1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publisher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865965" y="6043574"/>
            <a:ext cx="1867552" cy="672319"/>
          </a:xfrm>
          <a:prstGeom prst="rect">
            <a:avLst/>
          </a:prstGeom>
          <a:solidFill>
            <a:schemeClr val="accent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89642" tIns="89642" rIns="33620" bIns="33620" rtlCol="0" anchor="t" anchorCtr="0"/>
          <a:lstStyle/>
          <a:p>
            <a:pPr algn="ctr" defTabSz="914038"/>
            <a:r>
              <a:rPr lang="en-US" sz="2745" spc="-1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client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2901819" y="6043574"/>
            <a:ext cx="1867552" cy="672319"/>
          </a:xfrm>
          <a:prstGeom prst="rect">
            <a:avLst/>
          </a:prstGeom>
          <a:solidFill>
            <a:schemeClr val="accent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89642" tIns="89642" rIns="33620" bIns="33620" rtlCol="0" anchor="t" anchorCtr="0"/>
          <a:lstStyle/>
          <a:p>
            <a:pPr algn="ctr" defTabSz="914038"/>
            <a:r>
              <a:rPr lang="en-US" sz="2745" spc="-1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client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4919220" y="6043574"/>
            <a:ext cx="1867552" cy="672319"/>
          </a:xfrm>
          <a:prstGeom prst="rect">
            <a:avLst/>
          </a:prstGeom>
          <a:solidFill>
            <a:schemeClr val="accent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89642" tIns="89642" rIns="33620" bIns="33620" rtlCol="0" anchor="t" anchorCtr="0"/>
          <a:lstStyle/>
          <a:p>
            <a:pPr algn="ctr" defTabSz="914038"/>
            <a:r>
              <a:rPr lang="en-US" sz="2745" spc="-1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client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6973527" y="6043574"/>
            <a:ext cx="1867552" cy="672319"/>
          </a:xfrm>
          <a:prstGeom prst="rect">
            <a:avLst/>
          </a:prstGeom>
          <a:solidFill>
            <a:schemeClr val="accent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89642" tIns="89642" rIns="33620" bIns="33620" rtlCol="0" anchor="t" anchorCtr="0"/>
          <a:lstStyle/>
          <a:p>
            <a:pPr algn="ctr" defTabSz="914038"/>
            <a:r>
              <a:rPr lang="en-US" sz="2745" spc="-1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client</a:t>
            </a:r>
          </a:p>
        </p:txBody>
      </p:sp>
      <p:cxnSp>
        <p:nvCxnSpPr>
          <p:cNvPr id="15" name="Straight Arrow Connector 14"/>
          <p:cNvCxnSpPr>
            <a:stCxn id="8" idx="2"/>
            <a:endCxn id="7" idx="0"/>
          </p:cNvCxnSpPr>
          <p:nvPr/>
        </p:nvCxnSpPr>
        <p:spPr>
          <a:xfrm>
            <a:off x="5852996" y="2383172"/>
            <a:ext cx="0" cy="7470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38" idx="2"/>
            <a:endCxn id="10" idx="0"/>
          </p:cNvCxnSpPr>
          <p:nvPr/>
        </p:nvCxnSpPr>
        <p:spPr>
          <a:xfrm>
            <a:off x="3649483" y="5296552"/>
            <a:ext cx="186112" cy="7470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39" idx="2"/>
            <a:endCxn id="11" idx="0"/>
          </p:cNvCxnSpPr>
          <p:nvPr/>
        </p:nvCxnSpPr>
        <p:spPr>
          <a:xfrm>
            <a:off x="5852996" y="5296552"/>
            <a:ext cx="0" cy="7470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40" idx="2"/>
            <a:endCxn id="33" idx="0"/>
          </p:cNvCxnSpPr>
          <p:nvPr/>
        </p:nvCxnSpPr>
        <p:spPr>
          <a:xfrm>
            <a:off x="8023002" y="5296552"/>
            <a:ext cx="1920155" cy="7470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6" name="Rectangular Callout 25"/>
          <p:cNvSpPr/>
          <p:nvPr/>
        </p:nvSpPr>
        <p:spPr bwMode="auto">
          <a:xfrm>
            <a:off x="8841080" y="1692176"/>
            <a:ext cx="3242063" cy="1653895"/>
          </a:xfrm>
          <a:prstGeom prst="wedgeRectCallout">
            <a:avLst>
              <a:gd name="adj1" fmla="val -163932"/>
              <a:gd name="adj2" fmla="val 13660"/>
            </a:avLst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89642" tIns="89642" rIns="33620" bIns="33620" rtlCol="0" anchor="t" anchorCtr="0"/>
          <a:lstStyle/>
          <a:p>
            <a:pPr algn="ctr" defTabSz="914038"/>
            <a:r>
              <a:rPr lang="en-US" sz="1961" spc="-1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1. Message serialized, saved to cache associated with signal, topic is marked for delivery, publish call returns</a:t>
            </a:r>
          </a:p>
        </p:txBody>
      </p:sp>
      <p:sp>
        <p:nvSpPr>
          <p:cNvPr id="33" name="Rectangle 32"/>
          <p:cNvSpPr/>
          <p:nvPr/>
        </p:nvSpPr>
        <p:spPr bwMode="auto">
          <a:xfrm>
            <a:off x="9009380" y="6043574"/>
            <a:ext cx="1867552" cy="672319"/>
          </a:xfrm>
          <a:prstGeom prst="rect">
            <a:avLst/>
          </a:prstGeom>
          <a:solidFill>
            <a:schemeClr val="accent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89642" tIns="89642" rIns="33620" bIns="33620" rtlCol="0" anchor="t" anchorCtr="0"/>
          <a:lstStyle/>
          <a:p>
            <a:pPr algn="ctr" defTabSz="914038"/>
            <a:r>
              <a:rPr lang="en-US" sz="2745" spc="-1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client</a:t>
            </a:r>
          </a:p>
        </p:txBody>
      </p:sp>
      <p:sp>
        <p:nvSpPr>
          <p:cNvPr id="38" name="Rectangle 37"/>
          <p:cNvSpPr/>
          <p:nvPr/>
        </p:nvSpPr>
        <p:spPr bwMode="auto">
          <a:xfrm>
            <a:off x="2715707" y="4624233"/>
            <a:ext cx="1867552" cy="672319"/>
          </a:xfrm>
          <a:prstGeom prst="rect">
            <a:avLst/>
          </a:pr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89642" tIns="89642" rIns="33620" bIns="33620" rtlCol="0" anchor="t" anchorCtr="0"/>
          <a:lstStyle/>
          <a:p>
            <a:pPr algn="ctr" defTabSz="914038"/>
            <a:r>
              <a:rPr lang="en-US" sz="2745" spc="-1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worker</a:t>
            </a:r>
          </a:p>
        </p:txBody>
      </p:sp>
      <p:sp>
        <p:nvSpPr>
          <p:cNvPr id="39" name="Rectangle 38"/>
          <p:cNvSpPr/>
          <p:nvPr/>
        </p:nvSpPr>
        <p:spPr bwMode="auto">
          <a:xfrm>
            <a:off x="4919220" y="4624233"/>
            <a:ext cx="1867552" cy="672319"/>
          </a:xfrm>
          <a:prstGeom prst="rect">
            <a:avLst/>
          </a:pr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89642" tIns="89642" rIns="33620" bIns="33620" rtlCol="0" anchor="t" anchorCtr="0"/>
          <a:lstStyle/>
          <a:p>
            <a:pPr algn="ctr" defTabSz="914038"/>
            <a:r>
              <a:rPr lang="en-US" sz="2745" spc="-1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worker</a:t>
            </a:r>
          </a:p>
        </p:txBody>
      </p:sp>
      <p:sp>
        <p:nvSpPr>
          <p:cNvPr id="40" name="Rectangle 39"/>
          <p:cNvSpPr/>
          <p:nvPr/>
        </p:nvSpPr>
        <p:spPr bwMode="auto">
          <a:xfrm>
            <a:off x="7089226" y="4624233"/>
            <a:ext cx="1867552" cy="672319"/>
          </a:xfrm>
          <a:prstGeom prst="rect">
            <a:avLst/>
          </a:pr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89642" tIns="89642" rIns="33620" bIns="33620" rtlCol="0" anchor="t" anchorCtr="0"/>
          <a:lstStyle/>
          <a:p>
            <a:pPr algn="ctr" defTabSz="914038"/>
            <a:r>
              <a:rPr lang="en-US" sz="2745" spc="-1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worker</a:t>
            </a:r>
          </a:p>
        </p:txBody>
      </p:sp>
      <p:cxnSp>
        <p:nvCxnSpPr>
          <p:cNvPr id="45" name="Straight Arrow Connector 44"/>
          <p:cNvCxnSpPr>
            <a:stCxn id="7" idx="2"/>
            <a:endCxn id="38" idx="0"/>
          </p:cNvCxnSpPr>
          <p:nvPr/>
        </p:nvCxnSpPr>
        <p:spPr>
          <a:xfrm flipH="1">
            <a:off x="3649483" y="3802510"/>
            <a:ext cx="2203513" cy="8217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>
            <a:stCxn id="7" idx="2"/>
            <a:endCxn id="39" idx="0"/>
          </p:cNvCxnSpPr>
          <p:nvPr/>
        </p:nvCxnSpPr>
        <p:spPr>
          <a:xfrm>
            <a:off x="5852996" y="3802510"/>
            <a:ext cx="0" cy="8217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>
            <a:stCxn id="7" idx="2"/>
            <a:endCxn id="40" idx="0"/>
          </p:cNvCxnSpPr>
          <p:nvPr/>
        </p:nvCxnSpPr>
        <p:spPr>
          <a:xfrm>
            <a:off x="5852996" y="3802510"/>
            <a:ext cx="2170006" cy="8217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7" name="Rectangular Callout 26"/>
          <p:cNvSpPr/>
          <p:nvPr/>
        </p:nvSpPr>
        <p:spPr bwMode="auto">
          <a:xfrm>
            <a:off x="8841079" y="3559730"/>
            <a:ext cx="3242064" cy="1363311"/>
          </a:xfrm>
          <a:prstGeom prst="wedgeRectCallout">
            <a:avLst>
              <a:gd name="adj1" fmla="val -86041"/>
              <a:gd name="adj2" fmla="val 35173"/>
            </a:avLst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89642" tIns="89642" rIns="33620" bIns="33620" rtlCol="0" anchor="t" anchorCtr="0"/>
          <a:lstStyle/>
          <a:p>
            <a:pPr algn="ctr" defTabSz="914038"/>
            <a:r>
              <a:rPr lang="en-US" sz="1961" spc="-1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2. Worker is scheduled for a signal, selects a waiting subscriber, retrieves message from cache</a:t>
            </a:r>
          </a:p>
        </p:txBody>
      </p:sp>
      <p:sp>
        <p:nvSpPr>
          <p:cNvPr id="55" name="Rectangular Callout 54"/>
          <p:cNvSpPr/>
          <p:nvPr/>
        </p:nvSpPr>
        <p:spPr bwMode="auto">
          <a:xfrm>
            <a:off x="156345" y="3429000"/>
            <a:ext cx="2592870" cy="1195233"/>
          </a:xfrm>
          <a:prstGeom prst="wedgeRectCallout">
            <a:avLst>
              <a:gd name="adj1" fmla="val 87948"/>
              <a:gd name="adj2" fmla="val 145553"/>
            </a:avLst>
          </a:prstGeom>
          <a:solidFill>
            <a:schemeClr val="accent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89642" tIns="89642" rIns="33620" bIns="33620" rtlCol="0" anchor="t" anchorCtr="0"/>
          <a:lstStyle/>
          <a:p>
            <a:pPr algn="ctr" defTabSz="914038"/>
            <a:r>
              <a:rPr lang="en-US" sz="1961" spc="-1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3. Worker sends message to client as bytes over a transport</a:t>
            </a:r>
          </a:p>
        </p:txBody>
      </p:sp>
    </p:spTree>
    <p:extLst>
      <p:ext uri="{BB962C8B-B14F-4D97-AF65-F5344CB8AC3E}">
        <p14:creationId xmlns:p14="http://schemas.microsoft.com/office/powerpoint/2010/main" val="2349774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26" grpId="0" animBg="1"/>
      <p:bldP spid="26" grpId="1" animBg="1"/>
      <p:bldP spid="27" grpId="0" animBg="1"/>
      <p:bldP spid="27" grpId="1" animBg="1"/>
      <p:bldP spid="55" grpId="0" animBg="1"/>
    </p:bldLst>
  </p:timing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1321</TotalTime>
  <Words>232</Words>
  <Application>Microsoft Office PowerPoint</Application>
  <PresentationFormat>Widescreen</PresentationFormat>
  <Paragraphs>157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Arial</vt:lpstr>
      <vt:lpstr>Calibri</vt:lpstr>
      <vt:lpstr>Century Gothic</vt:lpstr>
      <vt:lpstr>Consolas</vt:lpstr>
      <vt:lpstr>Corbel</vt:lpstr>
      <vt:lpstr>Segoe UI</vt:lpstr>
      <vt:lpstr>Wingdings 3</vt:lpstr>
      <vt:lpstr>Slice</vt:lpstr>
      <vt:lpstr>Getting Pushy with SignalR and Rx</vt:lpstr>
      <vt:lpstr>Problems with Pull - Web</vt:lpstr>
      <vt:lpstr>Getting Pushy with SignalR</vt:lpstr>
      <vt:lpstr>SignalR for Server Push</vt:lpstr>
      <vt:lpstr>PowerPoint Presentation</vt:lpstr>
      <vt:lpstr>SignalR Demo</vt:lpstr>
      <vt:lpstr>Chat Server</vt:lpstr>
      <vt:lpstr>Chat Clients</vt:lpstr>
      <vt:lpstr>SignalR core architecture: pub/sub</vt:lpstr>
      <vt:lpstr>Scale-out provider architecture</vt:lpstr>
      <vt:lpstr>Getting Pushy with SignalR and Rx</vt:lpstr>
      <vt:lpstr>Problems with Pull - LINQ</vt:lpstr>
      <vt:lpstr>Reactive Framework</vt:lpstr>
      <vt:lpstr>Rx Demo</vt:lpstr>
      <vt:lpstr>Rx Push - Server</vt:lpstr>
      <vt:lpstr>RX Push - Client</vt:lpstr>
      <vt:lpstr>Demo – SignalR &amp; RX</vt:lpstr>
      <vt:lpstr>Common Uses</vt:lpstr>
      <vt:lpstr>Resources</vt:lpstr>
      <vt:lpstr>Questions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Getting Pushy with SignalR and Rx</dc:title>
  <dc:creator>Jim Wooley</dc:creator>
  <cp:lastModifiedBy>Jim Wooley</cp:lastModifiedBy>
  <cp:revision>27</cp:revision>
  <dcterms:created xsi:type="dcterms:W3CDTF">2013-02-17T01:47:13Z</dcterms:created>
  <dcterms:modified xsi:type="dcterms:W3CDTF">2013-07-11T20:50:08Z</dcterms:modified>
</cp:coreProperties>
</file>