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3" r:id="rId4"/>
    <p:sldId id="264" r:id="rId5"/>
    <p:sldId id="271" r:id="rId6"/>
    <p:sldId id="265" r:id="rId7"/>
    <p:sldId id="266" r:id="rId8"/>
    <p:sldId id="262" r:id="rId9"/>
    <p:sldId id="267" r:id="rId10"/>
    <p:sldId id="272" r:id="rId11"/>
    <p:sldId id="273" r:id="rId12"/>
    <p:sldId id="268" r:id="rId13"/>
    <p:sldId id="270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2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6994A1-AA4C-4BC6-992B-CB54FAE35DAC}" type="doc">
      <dgm:prSet loTypeId="urn:microsoft.com/office/officeart/2005/8/layout/arrow2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7FD1AC84-4E8D-4799-978B-7F0DE180B2E8}">
      <dgm:prSet phldrT="[Text]"/>
      <dgm:spPr/>
      <dgm:t>
        <a:bodyPr/>
        <a:lstStyle/>
        <a:p>
          <a:r>
            <a:rPr lang="en-US" dirty="0" smtClean="0"/>
            <a:t>Event Callback</a:t>
          </a:r>
          <a:endParaRPr lang="en-US" dirty="0"/>
        </a:p>
      </dgm:t>
    </dgm:pt>
    <dgm:pt modelId="{0CFD2C65-F5E9-48B0-B511-4EA3F3FEA643}" type="parTrans" cxnId="{5BD67AE6-D13B-4218-8BF7-3FA3757F37C2}">
      <dgm:prSet/>
      <dgm:spPr/>
      <dgm:t>
        <a:bodyPr/>
        <a:lstStyle/>
        <a:p>
          <a:endParaRPr lang="en-US"/>
        </a:p>
      </dgm:t>
    </dgm:pt>
    <dgm:pt modelId="{4BC5FBF6-764D-4DF9-9EC5-FD8068EF9021}" type="sibTrans" cxnId="{5BD67AE6-D13B-4218-8BF7-3FA3757F37C2}">
      <dgm:prSet/>
      <dgm:spPr/>
      <dgm:t>
        <a:bodyPr/>
        <a:lstStyle/>
        <a:p>
          <a:endParaRPr lang="en-US"/>
        </a:p>
      </dgm:t>
    </dgm:pt>
    <dgm:pt modelId="{36DB5A96-8632-4F6E-B78E-C32C1C578E77}">
      <dgm:prSet phldrT="[Text]"/>
      <dgm:spPr/>
      <dgm:t>
        <a:bodyPr/>
        <a:lstStyle/>
        <a:p>
          <a:r>
            <a:rPr lang="en-US" dirty="0" smtClean="0"/>
            <a:t>APM</a:t>
          </a:r>
          <a:endParaRPr lang="en-US" dirty="0"/>
        </a:p>
      </dgm:t>
    </dgm:pt>
    <dgm:pt modelId="{50E2F7B1-196E-4E0A-BDD4-A308D7CCADE7}" type="parTrans" cxnId="{EB42B3AB-8B44-464B-93E9-F1356857FAF1}">
      <dgm:prSet/>
      <dgm:spPr/>
      <dgm:t>
        <a:bodyPr/>
        <a:lstStyle/>
        <a:p>
          <a:endParaRPr lang="en-US"/>
        </a:p>
      </dgm:t>
    </dgm:pt>
    <dgm:pt modelId="{EF25133B-3DD0-4EE1-9D37-4919DE02C39F}" type="sibTrans" cxnId="{EB42B3AB-8B44-464B-93E9-F1356857FAF1}">
      <dgm:prSet/>
      <dgm:spPr/>
      <dgm:t>
        <a:bodyPr/>
        <a:lstStyle/>
        <a:p>
          <a:endParaRPr lang="en-US"/>
        </a:p>
      </dgm:t>
    </dgm:pt>
    <dgm:pt modelId="{C0158E08-76E9-4839-BCAA-B561F0EE671A}">
      <dgm:prSet phldrT="[Text]"/>
      <dgm:spPr/>
      <dgm:t>
        <a:bodyPr/>
        <a:lstStyle/>
        <a:p>
          <a:r>
            <a:rPr lang="en-US" dirty="0" smtClean="0"/>
            <a:t>Library</a:t>
          </a:r>
          <a:endParaRPr lang="en-US" dirty="0"/>
        </a:p>
      </dgm:t>
    </dgm:pt>
    <dgm:pt modelId="{840856EF-CB0E-44E0-9E03-467CAD751AEF}" type="parTrans" cxnId="{454BAC09-A808-4631-A1C0-40541FEC17D6}">
      <dgm:prSet/>
      <dgm:spPr/>
      <dgm:t>
        <a:bodyPr/>
        <a:lstStyle/>
        <a:p>
          <a:endParaRPr lang="en-US"/>
        </a:p>
      </dgm:t>
    </dgm:pt>
    <dgm:pt modelId="{65B20701-A574-4B90-AE1A-981E2B6B3E81}" type="sibTrans" cxnId="{454BAC09-A808-4631-A1C0-40541FEC17D6}">
      <dgm:prSet/>
      <dgm:spPr/>
      <dgm:t>
        <a:bodyPr/>
        <a:lstStyle/>
        <a:p>
          <a:endParaRPr lang="en-US"/>
        </a:p>
      </dgm:t>
    </dgm:pt>
    <dgm:pt modelId="{92524750-DA32-405B-8594-900767FD1242}">
      <dgm:prSet phldrT="[Text]"/>
      <dgm:spPr/>
      <dgm:t>
        <a:bodyPr/>
        <a:lstStyle/>
        <a:p>
          <a:r>
            <a:rPr lang="en-US" dirty="0" err="1" smtClean="0"/>
            <a:t>Async</a:t>
          </a:r>
          <a:r>
            <a:rPr lang="en-US" dirty="0" smtClean="0"/>
            <a:t>/Await</a:t>
          </a:r>
          <a:endParaRPr lang="en-US" dirty="0"/>
        </a:p>
      </dgm:t>
    </dgm:pt>
    <dgm:pt modelId="{CE39B3AB-DA39-45F6-8716-841AFC9B5326}" type="parTrans" cxnId="{F2BCEF4F-90F1-433D-B7A3-E92EA15BDC32}">
      <dgm:prSet/>
      <dgm:spPr/>
      <dgm:t>
        <a:bodyPr/>
        <a:lstStyle/>
        <a:p>
          <a:endParaRPr lang="en-US"/>
        </a:p>
      </dgm:t>
    </dgm:pt>
    <dgm:pt modelId="{75D39B80-E777-4DA8-B526-DE80F83A6078}" type="sibTrans" cxnId="{F2BCEF4F-90F1-433D-B7A3-E92EA15BDC32}">
      <dgm:prSet/>
      <dgm:spPr/>
      <dgm:t>
        <a:bodyPr/>
        <a:lstStyle/>
        <a:p>
          <a:endParaRPr lang="en-US"/>
        </a:p>
      </dgm:t>
    </dgm:pt>
    <dgm:pt modelId="{C3687612-F8CE-412B-84EE-817BEFAA4288}">
      <dgm:prSet phldrT="[Text]"/>
      <dgm:spPr/>
      <dgm:t>
        <a:bodyPr/>
        <a:lstStyle/>
        <a:p>
          <a:r>
            <a:rPr lang="en-US" dirty="0" smtClean="0"/>
            <a:t>Task</a:t>
          </a:r>
          <a:endParaRPr lang="en-US" dirty="0"/>
        </a:p>
      </dgm:t>
    </dgm:pt>
    <dgm:pt modelId="{8EBAB237-EA1A-49B6-8FA5-4FDD9C8CE920}" type="parTrans" cxnId="{7D3C9051-82E6-49F1-B888-7A608FC0F451}">
      <dgm:prSet/>
      <dgm:spPr/>
      <dgm:t>
        <a:bodyPr/>
        <a:lstStyle/>
        <a:p>
          <a:endParaRPr lang="en-US"/>
        </a:p>
      </dgm:t>
    </dgm:pt>
    <dgm:pt modelId="{BBCE6FFB-E0C0-4031-BF30-B06B2805D29E}" type="sibTrans" cxnId="{7D3C9051-82E6-49F1-B888-7A608FC0F451}">
      <dgm:prSet/>
      <dgm:spPr/>
      <dgm:t>
        <a:bodyPr/>
        <a:lstStyle/>
        <a:p>
          <a:endParaRPr lang="en-US"/>
        </a:p>
      </dgm:t>
    </dgm:pt>
    <dgm:pt modelId="{DB278BFB-A721-4548-8A2F-5767AC8D1732}" type="pres">
      <dgm:prSet presAssocID="{986994A1-AA4C-4BC6-992B-CB54FAE35DAC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F1D9049-C495-486D-BF04-2640E2EFD93F}" type="pres">
      <dgm:prSet presAssocID="{986994A1-AA4C-4BC6-992B-CB54FAE35DAC}" presName="arrow" presStyleLbl="bgShp" presStyleIdx="0" presStyleCn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/>
        </a:p>
      </dgm:t>
    </dgm:pt>
    <dgm:pt modelId="{AAF39E98-FD6A-4CB9-BE33-7C70ECBE0489}" type="pres">
      <dgm:prSet presAssocID="{986994A1-AA4C-4BC6-992B-CB54FAE35DAC}" presName="arrowDiagram5" presStyleCnt="0"/>
      <dgm:spPr/>
      <dgm:t>
        <a:bodyPr/>
        <a:lstStyle/>
        <a:p>
          <a:endParaRPr lang="en-US"/>
        </a:p>
      </dgm:t>
    </dgm:pt>
    <dgm:pt modelId="{4426E7EC-A8F9-4DDD-9431-B9B4BB8E9F78}" type="pres">
      <dgm:prSet presAssocID="{7FD1AC84-4E8D-4799-978B-7F0DE180B2E8}" presName="bullet5a" presStyleLbl="node1" presStyleIdx="0" presStyleCnt="5"/>
      <dgm:spPr/>
      <dgm:t>
        <a:bodyPr/>
        <a:lstStyle/>
        <a:p>
          <a:endParaRPr lang="en-US"/>
        </a:p>
      </dgm:t>
    </dgm:pt>
    <dgm:pt modelId="{9DF48AF2-B65D-492C-8247-FAE1B75196B9}" type="pres">
      <dgm:prSet presAssocID="{7FD1AC84-4E8D-4799-978B-7F0DE180B2E8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6E20DB-CF7C-4221-93E8-CF5ECA675CEF}" type="pres">
      <dgm:prSet presAssocID="{36DB5A96-8632-4F6E-B78E-C32C1C578E77}" presName="bullet5b" presStyleLbl="node1" presStyleIdx="1" presStyleCnt="5"/>
      <dgm:spPr/>
      <dgm:t>
        <a:bodyPr/>
        <a:lstStyle/>
        <a:p>
          <a:endParaRPr lang="en-US"/>
        </a:p>
      </dgm:t>
    </dgm:pt>
    <dgm:pt modelId="{F20C1828-ECF8-4012-8827-8ED75C6E12FB}" type="pres">
      <dgm:prSet presAssocID="{36DB5A96-8632-4F6E-B78E-C32C1C578E77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58E4C1-767B-4E8C-B439-CFEA1B4E4881}" type="pres">
      <dgm:prSet presAssocID="{C0158E08-76E9-4839-BCAA-B561F0EE671A}" presName="bullet5c" presStyleLbl="node1" presStyleIdx="2" presStyleCnt="5"/>
      <dgm:spPr/>
      <dgm:t>
        <a:bodyPr/>
        <a:lstStyle/>
        <a:p>
          <a:endParaRPr lang="en-US"/>
        </a:p>
      </dgm:t>
    </dgm:pt>
    <dgm:pt modelId="{33B5EE2C-360D-494E-B4A2-12F7B5675F30}" type="pres">
      <dgm:prSet presAssocID="{C0158E08-76E9-4839-BCAA-B561F0EE671A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90B55A-88A8-455B-8DBD-BC4DC3770C10}" type="pres">
      <dgm:prSet presAssocID="{C3687612-F8CE-412B-84EE-817BEFAA4288}" presName="bullet5d" presStyleLbl="node1" presStyleIdx="3" presStyleCnt="5"/>
      <dgm:spPr/>
      <dgm:t>
        <a:bodyPr/>
        <a:lstStyle/>
        <a:p>
          <a:endParaRPr lang="en-US"/>
        </a:p>
      </dgm:t>
    </dgm:pt>
    <dgm:pt modelId="{518E15D5-A111-42DE-9075-251C38494C68}" type="pres">
      <dgm:prSet presAssocID="{C3687612-F8CE-412B-84EE-817BEFAA4288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91B657-B118-4C03-A1E8-4A986454C3C5}" type="pres">
      <dgm:prSet presAssocID="{92524750-DA32-405B-8594-900767FD1242}" presName="bullet5e" presStyleLbl="node1" presStyleIdx="4" presStyleCnt="5"/>
      <dgm:spPr/>
      <dgm:t>
        <a:bodyPr/>
        <a:lstStyle/>
        <a:p>
          <a:endParaRPr lang="en-US"/>
        </a:p>
      </dgm:t>
    </dgm:pt>
    <dgm:pt modelId="{E955DF71-66D5-4BDC-B0EF-78F4A1595CFD}" type="pres">
      <dgm:prSet presAssocID="{92524750-DA32-405B-8594-900767FD1242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B42B3AB-8B44-464B-93E9-F1356857FAF1}" srcId="{986994A1-AA4C-4BC6-992B-CB54FAE35DAC}" destId="{36DB5A96-8632-4F6E-B78E-C32C1C578E77}" srcOrd="1" destOrd="0" parTransId="{50E2F7B1-196E-4E0A-BDD4-A308D7CCADE7}" sibTransId="{EF25133B-3DD0-4EE1-9D37-4919DE02C39F}"/>
    <dgm:cxn modelId="{5BD67AE6-D13B-4218-8BF7-3FA3757F37C2}" srcId="{986994A1-AA4C-4BC6-992B-CB54FAE35DAC}" destId="{7FD1AC84-4E8D-4799-978B-7F0DE180B2E8}" srcOrd="0" destOrd="0" parTransId="{0CFD2C65-F5E9-48B0-B511-4EA3F3FEA643}" sibTransId="{4BC5FBF6-764D-4DF9-9EC5-FD8068EF9021}"/>
    <dgm:cxn modelId="{64BAAD89-7CC9-40ED-ACA1-BC4B8D32FFA9}" type="presOf" srcId="{92524750-DA32-405B-8594-900767FD1242}" destId="{E955DF71-66D5-4BDC-B0EF-78F4A1595CFD}" srcOrd="0" destOrd="0" presId="urn:microsoft.com/office/officeart/2005/8/layout/arrow2"/>
    <dgm:cxn modelId="{464C969C-7B54-4338-AF0F-26A0660F24F0}" type="presOf" srcId="{7FD1AC84-4E8D-4799-978B-7F0DE180B2E8}" destId="{9DF48AF2-B65D-492C-8247-FAE1B75196B9}" srcOrd="0" destOrd="0" presId="urn:microsoft.com/office/officeart/2005/8/layout/arrow2"/>
    <dgm:cxn modelId="{F2BCEF4F-90F1-433D-B7A3-E92EA15BDC32}" srcId="{986994A1-AA4C-4BC6-992B-CB54FAE35DAC}" destId="{92524750-DA32-405B-8594-900767FD1242}" srcOrd="4" destOrd="0" parTransId="{CE39B3AB-DA39-45F6-8716-841AFC9B5326}" sibTransId="{75D39B80-E777-4DA8-B526-DE80F83A6078}"/>
    <dgm:cxn modelId="{1986109F-22AE-4A48-AC6D-EF497261D53C}" type="presOf" srcId="{C3687612-F8CE-412B-84EE-817BEFAA4288}" destId="{518E15D5-A111-42DE-9075-251C38494C68}" srcOrd="0" destOrd="0" presId="urn:microsoft.com/office/officeart/2005/8/layout/arrow2"/>
    <dgm:cxn modelId="{8DFFAF15-4D68-423D-A3A3-5B95AB866006}" type="presOf" srcId="{C0158E08-76E9-4839-BCAA-B561F0EE671A}" destId="{33B5EE2C-360D-494E-B4A2-12F7B5675F30}" srcOrd="0" destOrd="0" presId="urn:microsoft.com/office/officeart/2005/8/layout/arrow2"/>
    <dgm:cxn modelId="{ED3066BA-F131-4810-A842-51025F3D9BB8}" type="presOf" srcId="{36DB5A96-8632-4F6E-B78E-C32C1C578E77}" destId="{F20C1828-ECF8-4012-8827-8ED75C6E12FB}" srcOrd="0" destOrd="0" presId="urn:microsoft.com/office/officeart/2005/8/layout/arrow2"/>
    <dgm:cxn modelId="{247F4CC2-C0C2-41EC-A863-22C4FAA7F508}" type="presOf" srcId="{986994A1-AA4C-4BC6-992B-CB54FAE35DAC}" destId="{DB278BFB-A721-4548-8A2F-5767AC8D1732}" srcOrd="0" destOrd="0" presId="urn:microsoft.com/office/officeart/2005/8/layout/arrow2"/>
    <dgm:cxn modelId="{7D3C9051-82E6-49F1-B888-7A608FC0F451}" srcId="{986994A1-AA4C-4BC6-992B-CB54FAE35DAC}" destId="{C3687612-F8CE-412B-84EE-817BEFAA4288}" srcOrd="3" destOrd="0" parTransId="{8EBAB237-EA1A-49B6-8FA5-4FDD9C8CE920}" sibTransId="{BBCE6FFB-E0C0-4031-BF30-B06B2805D29E}"/>
    <dgm:cxn modelId="{454BAC09-A808-4631-A1C0-40541FEC17D6}" srcId="{986994A1-AA4C-4BC6-992B-CB54FAE35DAC}" destId="{C0158E08-76E9-4839-BCAA-B561F0EE671A}" srcOrd="2" destOrd="0" parTransId="{840856EF-CB0E-44E0-9E03-467CAD751AEF}" sibTransId="{65B20701-A574-4B90-AE1A-981E2B6B3E81}"/>
    <dgm:cxn modelId="{703789FF-888F-4661-8C4B-C16999AE7FDE}" type="presParOf" srcId="{DB278BFB-A721-4548-8A2F-5767AC8D1732}" destId="{3F1D9049-C495-486D-BF04-2640E2EFD93F}" srcOrd="0" destOrd="0" presId="urn:microsoft.com/office/officeart/2005/8/layout/arrow2"/>
    <dgm:cxn modelId="{6BDE678F-2972-43AD-BCA3-B05F98156A04}" type="presParOf" srcId="{DB278BFB-A721-4548-8A2F-5767AC8D1732}" destId="{AAF39E98-FD6A-4CB9-BE33-7C70ECBE0489}" srcOrd="1" destOrd="0" presId="urn:microsoft.com/office/officeart/2005/8/layout/arrow2"/>
    <dgm:cxn modelId="{877F800C-0DAD-4D75-9011-A15DBD14E784}" type="presParOf" srcId="{AAF39E98-FD6A-4CB9-BE33-7C70ECBE0489}" destId="{4426E7EC-A8F9-4DDD-9431-B9B4BB8E9F78}" srcOrd="0" destOrd="0" presId="urn:microsoft.com/office/officeart/2005/8/layout/arrow2"/>
    <dgm:cxn modelId="{209846F3-F917-4CF0-B7AA-CB1801932C6D}" type="presParOf" srcId="{AAF39E98-FD6A-4CB9-BE33-7C70ECBE0489}" destId="{9DF48AF2-B65D-492C-8247-FAE1B75196B9}" srcOrd="1" destOrd="0" presId="urn:microsoft.com/office/officeart/2005/8/layout/arrow2"/>
    <dgm:cxn modelId="{595DF0BA-1CFC-4ED0-8DBE-B0E3EB7DAB1B}" type="presParOf" srcId="{AAF39E98-FD6A-4CB9-BE33-7C70ECBE0489}" destId="{E16E20DB-CF7C-4221-93E8-CF5ECA675CEF}" srcOrd="2" destOrd="0" presId="urn:microsoft.com/office/officeart/2005/8/layout/arrow2"/>
    <dgm:cxn modelId="{FA2E5A75-3811-4D09-807B-573CF3A64B56}" type="presParOf" srcId="{AAF39E98-FD6A-4CB9-BE33-7C70ECBE0489}" destId="{F20C1828-ECF8-4012-8827-8ED75C6E12FB}" srcOrd="3" destOrd="0" presId="urn:microsoft.com/office/officeart/2005/8/layout/arrow2"/>
    <dgm:cxn modelId="{41F57A46-E345-47C5-A43A-D51A11EDB41F}" type="presParOf" srcId="{AAF39E98-FD6A-4CB9-BE33-7C70ECBE0489}" destId="{AB58E4C1-767B-4E8C-B439-CFEA1B4E4881}" srcOrd="4" destOrd="0" presId="urn:microsoft.com/office/officeart/2005/8/layout/arrow2"/>
    <dgm:cxn modelId="{C90879EC-2A65-4F3F-8C5A-B4AF3192704D}" type="presParOf" srcId="{AAF39E98-FD6A-4CB9-BE33-7C70ECBE0489}" destId="{33B5EE2C-360D-494E-B4A2-12F7B5675F30}" srcOrd="5" destOrd="0" presId="urn:microsoft.com/office/officeart/2005/8/layout/arrow2"/>
    <dgm:cxn modelId="{4BC6EC7E-0305-4412-AD09-14A4737ACA50}" type="presParOf" srcId="{AAF39E98-FD6A-4CB9-BE33-7C70ECBE0489}" destId="{B590B55A-88A8-455B-8DBD-BC4DC3770C10}" srcOrd="6" destOrd="0" presId="urn:microsoft.com/office/officeart/2005/8/layout/arrow2"/>
    <dgm:cxn modelId="{CE2AF286-D47A-43BC-83DF-588DB590AFC1}" type="presParOf" srcId="{AAF39E98-FD6A-4CB9-BE33-7C70ECBE0489}" destId="{518E15D5-A111-42DE-9075-251C38494C68}" srcOrd="7" destOrd="0" presId="urn:microsoft.com/office/officeart/2005/8/layout/arrow2"/>
    <dgm:cxn modelId="{F6137FA1-2C49-449C-84A0-901EE1F8A143}" type="presParOf" srcId="{AAF39E98-FD6A-4CB9-BE33-7C70ECBE0489}" destId="{4A91B657-B118-4C03-A1E8-4A986454C3C5}" srcOrd="8" destOrd="0" presId="urn:microsoft.com/office/officeart/2005/8/layout/arrow2"/>
    <dgm:cxn modelId="{C4323ED8-4AA0-4D8B-A784-91F9D0171C4C}" type="presParOf" srcId="{AAF39E98-FD6A-4CB9-BE33-7C70ECBE0489}" destId="{E955DF71-66D5-4BDC-B0EF-78F4A1595CFD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1D9049-C495-486D-BF04-2640E2EFD93F}">
      <dsp:nvSpPr>
        <dsp:cNvPr id="0" name=""/>
        <dsp:cNvSpPr/>
      </dsp:nvSpPr>
      <dsp:spPr>
        <a:xfrm>
          <a:off x="60642" y="0"/>
          <a:ext cx="7559040" cy="4724399"/>
        </a:xfrm>
        <a:prstGeom prst="swooshArrow">
          <a:avLst>
            <a:gd name="adj1" fmla="val 25000"/>
            <a:gd name="adj2" fmla="val 25000"/>
          </a:avLst>
        </a:prstGeom>
        <a:gradFill rotWithShape="1">
          <a:gsLst>
            <a:gs pos="0">
              <a:schemeClr val="accent6">
                <a:shade val="63000"/>
              </a:schemeClr>
            </a:gs>
            <a:gs pos="30000">
              <a:schemeClr val="accent6">
                <a:shade val="90000"/>
                <a:satMod val="110000"/>
              </a:schemeClr>
            </a:gs>
            <a:gs pos="45000">
              <a:schemeClr val="accent6">
                <a:shade val="100000"/>
                <a:satMod val="118000"/>
              </a:schemeClr>
            </a:gs>
            <a:gs pos="55000">
              <a:schemeClr val="accent6">
                <a:shade val="100000"/>
                <a:satMod val="118000"/>
              </a:schemeClr>
            </a:gs>
            <a:gs pos="73000">
              <a:schemeClr val="accent6">
                <a:shade val="90000"/>
                <a:satMod val="110000"/>
              </a:schemeClr>
            </a:gs>
            <a:gs pos="100000">
              <a:schemeClr val="accent6">
                <a:shade val="63000"/>
              </a:schemeClr>
            </a:gs>
          </a:gsLst>
          <a:lin ang="950000" scaled="1"/>
        </a:gradFill>
        <a:ln w="9525" cap="flat" cmpd="sng" algn="ctr">
          <a:solidFill>
            <a:schemeClr val="accent6"/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190500" extrusionH="12700"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</dsp:sp>
    <dsp:sp modelId="{4426E7EC-A8F9-4DDD-9431-B9B4BB8E9F78}">
      <dsp:nvSpPr>
        <dsp:cNvPr id="0" name=""/>
        <dsp:cNvSpPr/>
      </dsp:nvSpPr>
      <dsp:spPr>
        <a:xfrm>
          <a:off x="805207" y="3513063"/>
          <a:ext cx="173857" cy="17385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4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F48AF2-B65D-492C-8247-FAE1B75196B9}">
      <dsp:nvSpPr>
        <dsp:cNvPr id="0" name=""/>
        <dsp:cNvSpPr/>
      </dsp:nvSpPr>
      <dsp:spPr>
        <a:xfrm>
          <a:off x="892136" y="3599992"/>
          <a:ext cx="990234" cy="11244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124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Event Callback</a:t>
          </a:r>
          <a:endParaRPr lang="en-US" sz="1800" kern="1200" dirty="0"/>
        </a:p>
      </dsp:txBody>
      <dsp:txXfrm>
        <a:off x="892136" y="3599992"/>
        <a:ext cx="990234" cy="1124407"/>
      </dsp:txXfrm>
    </dsp:sp>
    <dsp:sp modelId="{E16E20DB-CF7C-4221-93E8-CF5ECA675CEF}">
      <dsp:nvSpPr>
        <dsp:cNvPr id="0" name=""/>
        <dsp:cNvSpPr/>
      </dsp:nvSpPr>
      <dsp:spPr>
        <a:xfrm>
          <a:off x="1746308" y="2608813"/>
          <a:ext cx="272125" cy="272125"/>
        </a:xfrm>
        <a:prstGeom prst="ellipse">
          <a:avLst/>
        </a:prstGeom>
        <a:gradFill rotWithShape="0">
          <a:gsLst>
            <a:gs pos="0">
              <a:schemeClr val="accent4">
                <a:hueOff val="3092336"/>
                <a:satOff val="-5187"/>
                <a:lumOff val="4804"/>
                <a:alphaOff val="0"/>
                <a:shade val="63000"/>
              </a:schemeClr>
            </a:gs>
            <a:gs pos="30000">
              <a:schemeClr val="accent4">
                <a:hueOff val="3092336"/>
                <a:satOff val="-5187"/>
                <a:lumOff val="4804"/>
                <a:alphaOff val="0"/>
                <a:shade val="90000"/>
                <a:satMod val="110000"/>
              </a:schemeClr>
            </a:gs>
            <a:gs pos="45000">
              <a:schemeClr val="accent4">
                <a:hueOff val="3092336"/>
                <a:satOff val="-5187"/>
                <a:lumOff val="4804"/>
                <a:alphaOff val="0"/>
                <a:shade val="100000"/>
                <a:satMod val="118000"/>
              </a:schemeClr>
            </a:gs>
            <a:gs pos="55000">
              <a:schemeClr val="accent4">
                <a:hueOff val="3092336"/>
                <a:satOff val="-5187"/>
                <a:lumOff val="4804"/>
                <a:alphaOff val="0"/>
                <a:shade val="100000"/>
                <a:satMod val="118000"/>
              </a:schemeClr>
            </a:gs>
            <a:gs pos="73000">
              <a:schemeClr val="accent4">
                <a:hueOff val="3092336"/>
                <a:satOff val="-5187"/>
                <a:lumOff val="4804"/>
                <a:alphaOff val="0"/>
                <a:shade val="90000"/>
                <a:satMod val="110000"/>
              </a:schemeClr>
            </a:gs>
            <a:gs pos="100000">
              <a:schemeClr val="accent4">
                <a:hueOff val="3092336"/>
                <a:satOff val="-5187"/>
                <a:lumOff val="4804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20C1828-ECF8-4012-8827-8ED75C6E12FB}">
      <dsp:nvSpPr>
        <dsp:cNvPr id="0" name=""/>
        <dsp:cNvSpPr/>
      </dsp:nvSpPr>
      <dsp:spPr>
        <a:xfrm>
          <a:off x="1882371" y="2744876"/>
          <a:ext cx="1254800" cy="19795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194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APM</a:t>
          </a:r>
          <a:endParaRPr lang="en-US" sz="1800" kern="1200" dirty="0"/>
        </a:p>
      </dsp:txBody>
      <dsp:txXfrm>
        <a:off x="1882371" y="2744876"/>
        <a:ext cx="1254800" cy="1979523"/>
      </dsp:txXfrm>
    </dsp:sp>
    <dsp:sp modelId="{AB58E4C1-767B-4E8C-B439-CFEA1B4E4881}">
      <dsp:nvSpPr>
        <dsp:cNvPr id="0" name=""/>
        <dsp:cNvSpPr/>
      </dsp:nvSpPr>
      <dsp:spPr>
        <a:xfrm>
          <a:off x="2955754" y="1887870"/>
          <a:ext cx="362833" cy="362833"/>
        </a:xfrm>
        <a:prstGeom prst="ellipse">
          <a:avLst/>
        </a:prstGeom>
        <a:gradFill rotWithShape="0">
          <a:gsLst>
            <a:gs pos="0">
              <a:schemeClr val="accent4">
                <a:hueOff val="6184672"/>
                <a:satOff val="-10373"/>
                <a:lumOff val="9608"/>
                <a:alphaOff val="0"/>
                <a:shade val="63000"/>
              </a:schemeClr>
            </a:gs>
            <a:gs pos="30000">
              <a:schemeClr val="accent4">
                <a:hueOff val="6184672"/>
                <a:satOff val="-10373"/>
                <a:lumOff val="9608"/>
                <a:alphaOff val="0"/>
                <a:shade val="90000"/>
                <a:satMod val="110000"/>
              </a:schemeClr>
            </a:gs>
            <a:gs pos="45000">
              <a:schemeClr val="accent4">
                <a:hueOff val="6184672"/>
                <a:satOff val="-10373"/>
                <a:lumOff val="9608"/>
                <a:alphaOff val="0"/>
                <a:shade val="100000"/>
                <a:satMod val="118000"/>
              </a:schemeClr>
            </a:gs>
            <a:gs pos="55000">
              <a:schemeClr val="accent4">
                <a:hueOff val="6184672"/>
                <a:satOff val="-10373"/>
                <a:lumOff val="9608"/>
                <a:alphaOff val="0"/>
                <a:shade val="100000"/>
                <a:satMod val="118000"/>
              </a:schemeClr>
            </a:gs>
            <a:gs pos="73000">
              <a:schemeClr val="accent4">
                <a:hueOff val="6184672"/>
                <a:satOff val="-10373"/>
                <a:lumOff val="9608"/>
                <a:alphaOff val="0"/>
                <a:shade val="90000"/>
                <a:satMod val="110000"/>
              </a:schemeClr>
            </a:gs>
            <a:gs pos="100000">
              <a:schemeClr val="accent4">
                <a:hueOff val="6184672"/>
                <a:satOff val="-10373"/>
                <a:lumOff val="9608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B5EE2C-360D-494E-B4A2-12F7B5675F30}">
      <dsp:nvSpPr>
        <dsp:cNvPr id="0" name=""/>
        <dsp:cNvSpPr/>
      </dsp:nvSpPr>
      <dsp:spPr>
        <a:xfrm>
          <a:off x="3137171" y="2069287"/>
          <a:ext cx="1458894" cy="2655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258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Library</a:t>
          </a:r>
          <a:endParaRPr lang="en-US" sz="1800" kern="1200" dirty="0"/>
        </a:p>
      </dsp:txBody>
      <dsp:txXfrm>
        <a:off x="3137171" y="2069287"/>
        <a:ext cx="1458894" cy="2655112"/>
      </dsp:txXfrm>
    </dsp:sp>
    <dsp:sp modelId="{B590B55A-88A8-455B-8DBD-BC4DC3770C10}">
      <dsp:nvSpPr>
        <dsp:cNvPr id="0" name=""/>
        <dsp:cNvSpPr/>
      </dsp:nvSpPr>
      <dsp:spPr>
        <a:xfrm>
          <a:off x="4361736" y="1324721"/>
          <a:ext cx="468660" cy="468660"/>
        </a:xfrm>
        <a:prstGeom prst="ellipse">
          <a:avLst/>
        </a:prstGeom>
        <a:gradFill rotWithShape="0">
          <a:gsLst>
            <a:gs pos="0">
              <a:schemeClr val="accent4">
                <a:hueOff val="9277007"/>
                <a:satOff val="-15560"/>
                <a:lumOff val="14412"/>
                <a:alphaOff val="0"/>
                <a:shade val="63000"/>
              </a:schemeClr>
            </a:gs>
            <a:gs pos="30000">
              <a:schemeClr val="accent4">
                <a:hueOff val="9277007"/>
                <a:satOff val="-15560"/>
                <a:lumOff val="14412"/>
                <a:alphaOff val="0"/>
                <a:shade val="90000"/>
                <a:satMod val="110000"/>
              </a:schemeClr>
            </a:gs>
            <a:gs pos="45000">
              <a:schemeClr val="accent4">
                <a:hueOff val="9277007"/>
                <a:satOff val="-15560"/>
                <a:lumOff val="14412"/>
                <a:alphaOff val="0"/>
                <a:shade val="100000"/>
                <a:satMod val="118000"/>
              </a:schemeClr>
            </a:gs>
            <a:gs pos="55000">
              <a:schemeClr val="accent4">
                <a:hueOff val="9277007"/>
                <a:satOff val="-15560"/>
                <a:lumOff val="14412"/>
                <a:alphaOff val="0"/>
                <a:shade val="100000"/>
                <a:satMod val="118000"/>
              </a:schemeClr>
            </a:gs>
            <a:gs pos="73000">
              <a:schemeClr val="accent4">
                <a:hueOff val="9277007"/>
                <a:satOff val="-15560"/>
                <a:lumOff val="14412"/>
                <a:alphaOff val="0"/>
                <a:shade val="90000"/>
                <a:satMod val="110000"/>
              </a:schemeClr>
            </a:gs>
            <a:gs pos="100000">
              <a:schemeClr val="accent4">
                <a:hueOff val="9277007"/>
                <a:satOff val="-15560"/>
                <a:lumOff val="14412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18E15D5-A111-42DE-9075-251C38494C68}">
      <dsp:nvSpPr>
        <dsp:cNvPr id="0" name=""/>
        <dsp:cNvSpPr/>
      </dsp:nvSpPr>
      <dsp:spPr>
        <a:xfrm>
          <a:off x="4596066" y="1559051"/>
          <a:ext cx="1511808" cy="31653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333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Task</a:t>
          </a:r>
          <a:endParaRPr lang="en-US" sz="1800" kern="1200" dirty="0"/>
        </a:p>
      </dsp:txBody>
      <dsp:txXfrm>
        <a:off x="4596066" y="1559051"/>
        <a:ext cx="1511808" cy="3165348"/>
      </dsp:txXfrm>
    </dsp:sp>
    <dsp:sp modelId="{4A91B657-B118-4C03-A1E8-4A986454C3C5}">
      <dsp:nvSpPr>
        <dsp:cNvPr id="0" name=""/>
        <dsp:cNvSpPr/>
      </dsp:nvSpPr>
      <dsp:spPr>
        <a:xfrm>
          <a:off x="5809292" y="948659"/>
          <a:ext cx="597164" cy="597164"/>
        </a:xfrm>
        <a:prstGeom prst="ellipse">
          <a:avLst/>
        </a:prstGeom>
        <a:gradFill rotWithShape="0">
          <a:gsLst>
            <a:gs pos="0">
              <a:schemeClr val="accent4">
                <a:hueOff val="12369344"/>
                <a:satOff val="-20747"/>
                <a:lumOff val="19216"/>
                <a:alphaOff val="0"/>
                <a:shade val="63000"/>
              </a:schemeClr>
            </a:gs>
            <a:gs pos="30000">
              <a:schemeClr val="accent4">
                <a:hueOff val="12369344"/>
                <a:satOff val="-20747"/>
                <a:lumOff val="19216"/>
                <a:alphaOff val="0"/>
                <a:shade val="90000"/>
                <a:satMod val="110000"/>
              </a:schemeClr>
            </a:gs>
            <a:gs pos="45000">
              <a:schemeClr val="accent4">
                <a:hueOff val="12369344"/>
                <a:satOff val="-20747"/>
                <a:lumOff val="19216"/>
                <a:alphaOff val="0"/>
                <a:shade val="100000"/>
                <a:satMod val="118000"/>
              </a:schemeClr>
            </a:gs>
            <a:gs pos="55000">
              <a:schemeClr val="accent4">
                <a:hueOff val="12369344"/>
                <a:satOff val="-20747"/>
                <a:lumOff val="19216"/>
                <a:alphaOff val="0"/>
                <a:shade val="100000"/>
                <a:satMod val="118000"/>
              </a:schemeClr>
            </a:gs>
            <a:gs pos="73000">
              <a:schemeClr val="accent4">
                <a:hueOff val="12369344"/>
                <a:satOff val="-20747"/>
                <a:lumOff val="19216"/>
                <a:alphaOff val="0"/>
                <a:shade val="90000"/>
                <a:satMod val="110000"/>
              </a:schemeClr>
            </a:gs>
            <a:gs pos="100000">
              <a:schemeClr val="accent4">
                <a:hueOff val="12369344"/>
                <a:satOff val="-20747"/>
                <a:lumOff val="19216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55DF71-66D5-4BDC-B0EF-78F4A1595CFD}">
      <dsp:nvSpPr>
        <dsp:cNvPr id="0" name=""/>
        <dsp:cNvSpPr/>
      </dsp:nvSpPr>
      <dsp:spPr>
        <a:xfrm>
          <a:off x="6107874" y="1247241"/>
          <a:ext cx="1511808" cy="3477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6425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Async</a:t>
          </a:r>
          <a:r>
            <a:rPr lang="en-US" sz="1800" kern="1200" dirty="0" smtClean="0"/>
            <a:t>/Await</a:t>
          </a:r>
          <a:endParaRPr lang="en-US" sz="1800" kern="1200" dirty="0"/>
        </a:p>
      </dsp:txBody>
      <dsp:txXfrm>
        <a:off x="6107874" y="1247241"/>
        <a:ext cx="1511808" cy="3477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4/29/2012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4/29/2012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4/29/2012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4/29/2012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4/29/2012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4/29/2012</a:t>
            </a:fld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4/29/2012</a:t>
            </a:fld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4/29/2012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4/29/2012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4/29/2012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8279AB-EEA0-4DE9-99D2-EF9F4627756E}" type="datetimeFigureOut">
              <a:rPr lang="en-US" smtClean="0"/>
              <a:t>4/29/2012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B48279AB-EEA0-4DE9-99D2-EF9F4627756E}" type="datetimeFigureOut">
              <a:rPr lang="en-US" smtClean="0"/>
              <a:t>4/29/2012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57AB513C-2CF2-41D5-820F-80BB7C403B1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downloads/details.aspx?FamilyID=86b3d32b-ad26-4bb8-a3ae-c1637026c3ee&amp;displaylang=en" TargetMode="External"/><Relationship Id="rId7" Type="http://schemas.openxmlformats.org/officeDocument/2006/relationships/hyperlink" Target="http://msdn.microsoft.com/en-us/data/gg577609" TargetMode="External"/><Relationship Id="rId2" Type="http://schemas.openxmlformats.org/officeDocument/2006/relationships/hyperlink" Target="http://msdn.microsoft.com/en-us/library/ff963553.asp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sdn.microsoft.com/en-us/magazine/cc721613.aspx" TargetMode="External"/><Relationship Id="rId5" Type="http://schemas.openxmlformats.org/officeDocument/2006/relationships/hyperlink" Target="http://msdn.microsoft.com/en-us/vstudio/async.aspx" TargetMode="External"/><Relationship Id="rId4" Type="http://schemas.openxmlformats.org/officeDocument/2006/relationships/hyperlink" Target="http://msdn.microsoft.com/en-us/magazine/ff959203.aspx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5029200"/>
            <a:ext cx="4572000" cy="1368798"/>
          </a:xfrm>
        </p:spPr>
        <p:txBody>
          <a:bodyPr>
            <a:noAutofit/>
          </a:bodyPr>
          <a:lstStyle/>
          <a:p>
            <a:r>
              <a:rPr lang="en-US" sz="2800" dirty="0" smtClean="0"/>
              <a:t>Jim Wooley</a:t>
            </a:r>
          </a:p>
          <a:p>
            <a:r>
              <a:rPr lang="en-US" sz="2800" dirty="0" smtClean="0"/>
              <a:t>www.ThinqLinq.com</a:t>
            </a:r>
          </a:p>
          <a:p>
            <a:r>
              <a:rPr lang="en-US" sz="2800" dirty="0" smtClean="0"/>
              <a:t>@</a:t>
            </a:r>
            <a:r>
              <a:rPr lang="en-US" sz="2800" dirty="0" err="1" smtClean="0"/>
              <a:t>jimwooley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Async</a:t>
            </a:r>
            <a:r>
              <a:rPr lang="en-US" dirty="0" smtClean="0"/>
              <a:t> </a:t>
            </a:r>
            <a:r>
              <a:rPr lang="en-US" dirty="0" smtClean="0"/>
              <a:t>Programming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Models in </a:t>
            </a:r>
            <a:r>
              <a:rPr lang="en-US" dirty="0" err="1" smtClean="0"/>
              <a:t>.Net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27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Hello </a:t>
            </a:r>
            <a:r>
              <a:rPr lang="en-US" dirty="0" err="1" smtClean="0"/>
              <a:t>Async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38" y="1600200"/>
            <a:ext cx="554577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38" y="3352800"/>
            <a:ext cx="8839200" cy="1602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126024"/>
            <a:ext cx="6467475" cy="654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987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74" y="1219200"/>
            <a:ext cx="8941526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Hello </a:t>
            </a:r>
            <a:r>
              <a:rPr lang="en-US" dirty="0" err="1" smtClean="0"/>
              <a:t>Async</a:t>
            </a:r>
            <a:r>
              <a:rPr lang="en-US" dirty="0" smtClean="0"/>
              <a:t> Closure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591" y="2514466"/>
            <a:ext cx="5389132" cy="4372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382798"/>
            <a:ext cx="4431322" cy="2318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650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20148E-6 L 0.23281 -0.338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32" y="-169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182073" y="3505200"/>
            <a:ext cx="4724400" cy="67056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Shared State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Threading options</a:t>
            </a:r>
            <a:endParaRPr lang="en-US" dirty="0"/>
          </a:p>
        </p:txBody>
      </p:sp>
      <p:sp>
        <p:nvSpPr>
          <p:cNvPr id="4" name="Cube 3"/>
          <p:cNvSpPr/>
          <p:nvPr/>
        </p:nvSpPr>
        <p:spPr>
          <a:xfrm>
            <a:off x="838200" y="2122990"/>
            <a:ext cx="2362200" cy="2068010"/>
          </a:xfrm>
          <a:prstGeom prst="cube">
            <a:avLst>
              <a:gd name="adj" fmla="val 98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Synchronous</a:t>
            </a:r>
          </a:p>
          <a:p>
            <a:pPr algn="ctr"/>
            <a:r>
              <a:rPr lang="en-US" dirty="0" smtClean="0"/>
              <a:t>Single Thread</a:t>
            </a:r>
            <a:endParaRPr lang="en-US" dirty="0"/>
          </a:p>
        </p:txBody>
      </p:sp>
      <p:sp>
        <p:nvSpPr>
          <p:cNvPr id="6" name="Cube 5"/>
          <p:cNvSpPr/>
          <p:nvPr/>
        </p:nvSpPr>
        <p:spPr>
          <a:xfrm>
            <a:off x="3190754" y="2112380"/>
            <a:ext cx="2362200" cy="1524000"/>
          </a:xfrm>
          <a:prstGeom prst="cube">
            <a:avLst>
              <a:gd name="adj" fmla="val 105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Parallel</a:t>
            </a:r>
          </a:p>
          <a:p>
            <a:pPr algn="ctr"/>
            <a:r>
              <a:rPr lang="en-US" dirty="0" smtClean="0"/>
              <a:t>CPU Bound</a:t>
            </a:r>
            <a:endParaRPr lang="en-US" dirty="0"/>
          </a:p>
        </p:txBody>
      </p:sp>
      <p:sp>
        <p:nvSpPr>
          <p:cNvPr id="7" name="Cube 6"/>
          <p:cNvSpPr/>
          <p:nvPr/>
        </p:nvSpPr>
        <p:spPr>
          <a:xfrm>
            <a:off x="5545238" y="2112380"/>
            <a:ext cx="2362200" cy="1524000"/>
          </a:xfrm>
          <a:prstGeom prst="cube">
            <a:avLst>
              <a:gd name="adj" fmla="val 105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Async</a:t>
            </a:r>
            <a:endParaRPr lang="en-US" dirty="0" smtClean="0"/>
          </a:p>
          <a:p>
            <a:pPr algn="ctr"/>
            <a:r>
              <a:rPr lang="en-US" dirty="0" smtClean="0"/>
              <a:t>IO Bound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29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b="1" dirty="0"/>
              <a:t>Design Patterns for Decomposition and Coordination on Multicore Architectures</a:t>
            </a:r>
            <a:br>
              <a:rPr lang="en-US" sz="2000" b="1" dirty="0"/>
            </a:br>
            <a:r>
              <a:rPr lang="en-US" sz="2000" b="1" dirty="0">
                <a:hlinkClick r:id="rId2"/>
              </a:rPr>
              <a:t>http://msdn.microsoft.com/en-us/library/ff963553.aspx</a:t>
            </a:r>
            <a:endParaRPr lang="en-US" sz="20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err="1"/>
              <a:t>StevenToub</a:t>
            </a:r>
            <a:r>
              <a:rPr lang="en-US" sz="2000" dirty="0"/>
              <a:t> - Patterns of Parallel Programming</a:t>
            </a:r>
            <a:br>
              <a:rPr lang="en-US" sz="2000" dirty="0"/>
            </a:br>
            <a:r>
              <a:rPr lang="en-US" sz="2000" dirty="0">
                <a:hlinkClick r:id="rId3"/>
              </a:rPr>
              <a:t>http://www.microsoft.com/downloads/details.aspx?FamilyID=86b3d32b-ad26-4bb8-a3ae-c1637026c3ee&amp;displaylang=en</a:t>
            </a:r>
            <a:endParaRPr lang="en-US" sz="20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Task </a:t>
            </a:r>
            <a:r>
              <a:rPr lang="en-US" sz="2000" dirty="0" err="1"/>
              <a:t>Async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>
                <a:hlinkClick r:id="rId4"/>
              </a:rPr>
              <a:t>http://msdn.microsoft.com/en-us/magazine/ff959203.aspx</a:t>
            </a:r>
            <a:r>
              <a:rPr lang="en-US" sz="2000" dirty="0"/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Visual Studio </a:t>
            </a:r>
            <a:r>
              <a:rPr lang="en-US" sz="2000" dirty="0" err="1" smtClean="0"/>
              <a:t>Async</a:t>
            </a:r>
            <a:r>
              <a:rPr lang="en-US" sz="2000" dirty="0" smtClean="0"/>
              <a:t> </a:t>
            </a:r>
            <a:r>
              <a:rPr lang="en-US" sz="2000" dirty="0"/>
              <a:t>CTP </a:t>
            </a:r>
            <a:r>
              <a:rPr lang="en-US" sz="2000" dirty="0" smtClean="0"/>
              <a:t>Development Center</a:t>
            </a:r>
            <a:br>
              <a:rPr lang="en-US" sz="2000" dirty="0" smtClean="0"/>
            </a:br>
            <a:r>
              <a:rPr lang="en-US" sz="2000" dirty="0" smtClean="0">
                <a:hlinkClick r:id="rId5"/>
              </a:rPr>
              <a:t>http</a:t>
            </a:r>
            <a:r>
              <a:rPr lang="en-US" sz="2000" dirty="0">
                <a:hlinkClick r:id="rId5"/>
              </a:rPr>
              <a:t>://</a:t>
            </a:r>
            <a:r>
              <a:rPr lang="en-US" sz="2000" dirty="0" smtClean="0">
                <a:hlinkClick r:id="rId5"/>
              </a:rPr>
              <a:t>msdn.microsoft.com/en-us/vstudio/async.aspx</a:t>
            </a: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err="1" smtClean="0"/>
              <a:t>Wintellect</a:t>
            </a:r>
            <a:r>
              <a:rPr lang="en-US" sz="2000" dirty="0" smtClean="0"/>
              <a:t> Power </a:t>
            </a:r>
            <a:r>
              <a:rPr lang="en-US" sz="2000" dirty="0"/>
              <a:t>Threading Library</a:t>
            </a:r>
            <a:br>
              <a:rPr lang="en-US" sz="2000" dirty="0"/>
            </a:br>
            <a:r>
              <a:rPr lang="en-US" sz="2000" dirty="0">
                <a:hlinkClick r:id="rId6"/>
              </a:rPr>
              <a:t>http://</a:t>
            </a:r>
            <a:r>
              <a:rPr lang="en-US" sz="2000" dirty="0" smtClean="0">
                <a:hlinkClick r:id="rId6"/>
              </a:rPr>
              <a:t>msdn.microsoft.com/en-us/magazine/cc721613.aspx</a:t>
            </a:r>
            <a:r>
              <a:rPr lang="en-US" sz="2000" dirty="0" smtClean="0"/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Reactive </a:t>
            </a:r>
            <a:r>
              <a:rPr lang="en-US" sz="2000" dirty="0"/>
              <a:t>Extensions Developer </a:t>
            </a:r>
            <a:r>
              <a:rPr lang="en-US" sz="2000" dirty="0" smtClean="0"/>
              <a:t>Center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>
                <a:hlinkClick r:id="rId7"/>
              </a:rPr>
              <a:t>http://</a:t>
            </a:r>
            <a:r>
              <a:rPr lang="en-US" sz="2000" dirty="0" smtClean="0">
                <a:hlinkClick r:id="rId7"/>
              </a:rPr>
              <a:t>msdn.microsoft.com/en-us/data/gg577609</a:t>
            </a: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Reading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1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04800" y="5029200"/>
            <a:ext cx="4572000" cy="1368798"/>
          </a:xfrm>
        </p:spPr>
        <p:txBody>
          <a:bodyPr>
            <a:noAutofit/>
          </a:bodyPr>
          <a:lstStyle/>
          <a:p>
            <a:r>
              <a:rPr lang="en-US" sz="2800" dirty="0" smtClean="0"/>
              <a:t>Jim Wooley</a:t>
            </a:r>
          </a:p>
          <a:p>
            <a:r>
              <a:rPr lang="en-US" sz="2800" dirty="0" smtClean="0"/>
              <a:t>www.ThinqLinq.com</a:t>
            </a:r>
          </a:p>
          <a:p>
            <a:r>
              <a:rPr lang="en-US" sz="2800" dirty="0" smtClean="0"/>
              <a:t>@</a:t>
            </a:r>
            <a:r>
              <a:rPr lang="en-US" sz="2800" dirty="0" err="1" smtClean="0"/>
              <a:t>jimwooley</a:t>
            </a: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69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275635" y="4212220"/>
            <a:ext cx="4724400" cy="67056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Shared State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Threading options</a:t>
            </a:r>
            <a:endParaRPr lang="en-US" dirty="0"/>
          </a:p>
        </p:txBody>
      </p:sp>
      <p:sp>
        <p:nvSpPr>
          <p:cNvPr id="4" name="Cube 3"/>
          <p:cNvSpPr/>
          <p:nvPr/>
        </p:nvSpPr>
        <p:spPr>
          <a:xfrm>
            <a:off x="931762" y="2830010"/>
            <a:ext cx="2362200" cy="2068010"/>
          </a:xfrm>
          <a:prstGeom prst="cube">
            <a:avLst>
              <a:gd name="adj" fmla="val 98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Synchronous</a:t>
            </a:r>
          </a:p>
          <a:p>
            <a:pPr algn="ctr"/>
            <a:r>
              <a:rPr lang="en-US" dirty="0" smtClean="0"/>
              <a:t>Single Thread</a:t>
            </a:r>
            <a:endParaRPr lang="en-US" dirty="0"/>
          </a:p>
        </p:txBody>
      </p:sp>
      <p:sp>
        <p:nvSpPr>
          <p:cNvPr id="6" name="Cube 5"/>
          <p:cNvSpPr/>
          <p:nvPr/>
        </p:nvSpPr>
        <p:spPr>
          <a:xfrm>
            <a:off x="3284316" y="2819400"/>
            <a:ext cx="2362200" cy="1524000"/>
          </a:xfrm>
          <a:prstGeom prst="cube">
            <a:avLst>
              <a:gd name="adj" fmla="val 105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Parallel</a:t>
            </a:r>
          </a:p>
          <a:p>
            <a:pPr algn="ctr"/>
            <a:r>
              <a:rPr lang="en-US" dirty="0" smtClean="0"/>
              <a:t>CPU Bound</a:t>
            </a:r>
            <a:endParaRPr lang="en-US" dirty="0"/>
          </a:p>
        </p:txBody>
      </p:sp>
      <p:sp>
        <p:nvSpPr>
          <p:cNvPr id="7" name="Cube 6"/>
          <p:cNvSpPr/>
          <p:nvPr/>
        </p:nvSpPr>
        <p:spPr>
          <a:xfrm>
            <a:off x="5638800" y="2819400"/>
            <a:ext cx="2362200" cy="1524000"/>
          </a:xfrm>
          <a:prstGeom prst="cube">
            <a:avLst>
              <a:gd name="adj" fmla="val 105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Async</a:t>
            </a:r>
            <a:endParaRPr lang="en-US" dirty="0" smtClean="0"/>
          </a:p>
          <a:p>
            <a:pPr algn="ctr"/>
            <a:r>
              <a:rPr lang="en-US" dirty="0" smtClean="0"/>
              <a:t>IO Bound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78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80" y="1463675"/>
            <a:ext cx="6877619" cy="516509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GSD Faster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12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5326" y="212933"/>
            <a:ext cx="7680960" cy="1066800"/>
          </a:xfrm>
        </p:spPr>
        <p:txBody>
          <a:bodyPr/>
          <a:lstStyle/>
          <a:p>
            <a:r>
              <a:rPr lang="en-US" dirty="0" smtClean="0"/>
              <a:t>Remodeling Steps</a:t>
            </a:r>
            <a:endParaRPr lang="en-US" dirty="0"/>
          </a:p>
        </p:txBody>
      </p:sp>
      <p:sp>
        <p:nvSpPr>
          <p:cNvPr id="4" name="Flowchart: Process 3"/>
          <p:cNvSpPr/>
          <p:nvPr/>
        </p:nvSpPr>
        <p:spPr>
          <a:xfrm>
            <a:off x="674406" y="127973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Sink</a:t>
            </a:r>
            <a:endParaRPr lang="en-US" dirty="0"/>
          </a:p>
        </p:txBody>
      </p:sp>
      <p:sp>
        <p:nvSpPr>
          <p:cNvPr id="5" name="Flowchart: Process 4"/>
          <p:cNvSpPr/>
          <p:nvPr/>
        </p:nvSpPr>
        <p:spPr>
          <a:xfrm>
            <a:off x="2731806" y="1309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Toilet</a:t>
            </a:r>
            <a:endParaRPr lang="en-US" dirty="0"/>
          </a:p>
        </p:txBody>
      </p:sp>
      <p:sp>
        <p:nvSpPr>
          <p:cNvPr id="7" name="Flowchart: Process 6"/>
          <p:cNvSpPr/>
          <p:nvPr/>
        </p:nvSpPr>
        <p:spPr>
          <a:xfrm>
            <a:off x="4713006" y="1309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Bath</a:t>
            </a:r>
            <a:endParaRPr lang="en-US" dirty="0"/>
          </a:p>
        </p:txBody>
      </p:sp>
      <p:sp>
        <p:nvSpPr>
          <p:cNvPr id="8" name="Flowchart: Process 7"/>
          <p:cNvSpPr/>
          <p:nvPr/>
        </p:nvSpPr>
        <p:spPr>
          <a:xfrm>
            <a:off x="6846606" y="12954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Walls</a:t>
            </a:r>
            <a:endParaRPr lang="en-US" dirty="0"/>
          </a:p>
        </p:txBody>
      </p:sp>
      <p:sp>
        <p:nvSpPr>
          <p:cNvPr id="11" name="Flowchart: Process 10"/>
          <p:cNvSpPr/>
          <p:nvPr/>
        </p:nvSpPr>
        <p:spPr>
          <a:xfrm>
            <a:off x="2763852" y="2958954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Plumbing Inspection</a:t>
            </a:r>
            <a:endParaRPr lang="en-US" dirty="0"/>
          </a:p>
        </p:txBody>
      </p:sp>
      <p:sp>
        <p:nvSpPr>
          <p:cNvPr id="12" name="Flowchart: Process 11"/>
          <p:cNvSpPr/>
          <p:nvPr/>
        </p:nvSpPr>
        <p:spPr>
          <a:xfrm>
            <a:off x="6867258" y="29718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Electrical Inspection</a:t>
            </a:r>
            <a:endParaRPr lang="en-US" dirty="0"/>
          </a:p>
        </p:txBody>
      </p:sp>
      <p:sp>
        <p:nvSpPr>
          <p:cNvPr id="13" name="Flowchart: Process 12"/>
          <p:cNvSpPr/>
          <p:nvPr/>
        </p:nvSpPr>
        <p:spPr>
          <a:xfrm>
            <a:off x="742772" y="38806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Drywall Wall</a:t>
            </a:r>
            <a:endParaRPr lang="en-US" dirty="0"/>
          </a:p>
        </p:txBody>
      </p:sp>
      <p:sp>
        <p:nvSpPr>
          <p:cNvPr id="14" name="Flowchart: Process 13"/>
          <p:cNvSpPr/>
          <p:nvPr/>
        </p:nvSpPr>
        <p:spPr>
          <a:xfrm>
            <a:off x="734226" y="29718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Plumbing</a:t>
            </a:r>
            <a:endParaRPr lang="en-US" dirty="0"/>
          </a:p>
        </p:txBody>
      </p:sp>
      <p:sp>
        <p:nvSpPr>
          <p:cNvPr id="15" name="Flowchart: Process 14"/>
          <p:cNvSpPr/>
          <p:nvPr/>
        </p:nvSpPr>
        <p:spPr>
          <a:xfrm>
            <a:off x="4745052" y="29675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Electrical</a:t>
            </a:r>
            <a:endParaRPr lang="en-US" dirty="0"/>
          </a:p>
        </p:txBody>
      </p:sp>
      <p:sp>
        <p:nvSpPr>
          <p:cNvPr id="16" name="Flowchart: Process 15"/>
          <p:cNvSpPr/>
          <p:nvPr/>
        </p:nvSpPr>
        <p:spPr>
          <a:xfrm>
            <a:off x="2815127" y="38806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Tape/Mud Wall</a:t>
            </a:r>
            <a:endParaRPr lang="en-US" dirty="0"/>
          </a:p>
        </p:txBody>
      </p:sp>
      <p:sp>
        <p:nvSpPr>
          <p:cNvPr id="17" name="Flowchart: Process 16"/>
          <p:cNvSpPr/>
          <p:nvPr/>
        </p:nvSpPr>
        <p:spPr>
          <a:xfrm>
            <a:off x="759151" y="4945474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Tile</a:t>
            </a:r>
            <a:endParaRPr lang="en-US" dirty="0"/>
          </a:p>
        </p:txBody>
      </p:sp>
      <p:sp>
        <p:nvSpPr>
          <p:cNvPr id="18" name="Flowchart: Process 17"/>
          <p:cNvSpPr/>
          <p:nvPr/>
        </p:nvSpPr>
        <p:spPr>
          <a:xfrm>
            <a:off x="2815127" y="4945474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Grout Tile</a:t>
            </a:r>
            <a:endParaRPr lang="en-US" dirty="0"/>
          </a:p>
        </p:txBody>
      </p:sp>
      <p:sp>
        <p:nvSpPr>
          <p:cNvPr id="19" name="Flowchart: Process 18"/>
          <p:cNvSpPr/>
          <p:nvPr/>
        </p:nvSpPr>
        <p:spPr>
          <a:xfrm>
            <a:off x="4800600" y="38806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Shower</a:t>
            </a:r>
            <a:endParaRPr lang="en-US" dirty="0"/>
          </a:p>
        </p:txBody>
      </p:sp>
      <p:sp>
        <p:nvSpPr>
          <p:cNvPr id="20" name="Flowchart: Process 19"/>
          <p:cNvSpPr/>
          <p:nvPr/>
        </p:nvSpPr>
        <p:spPr>
          <a:xfrm>
            <a:off x="2742488" y="5982796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Sink</a:t>
            </a:r>
            <a:endParaRPr lang="en-US" dirty="0"/>
          </a:p>
        </p:txBody>
      </p:sp>
      <p:sp>
        <p:nvSpPr>
          <p:cNvPr id="21" name="Flowchart: Process 20"/>
          <p:cNvSpPr/>
          <p:nvPr/>
        </p:nvSpPr>
        <p:spPr>
          <a:xfrm>
            <a:off x="759151" y="59621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Toilet</a:t>
            </a:r>
            <a:endParaRPr lang="en-US" dirty="0"/>
          </a:p>
        </p:txBody>
      </p:sp>
      <p:sp>
        <p:nvSpPr>
          <p:cNvPr id="22" name="Flowchart: Process 21"/>
          <p:cNvSpPr/>
          <p:nvPr/>
        </p:nvSpPr>
        <p:spPr>
          <a:xfrm>
            <a:off x="6867258" y="5982796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Paint Trim</a:t>
            </a:r>
            <a:endParaRPr lang="en-US" dirty="0"/>
          </a:p>
        </p:txBody>
      </p:sp>
      <p:sp>
        <p:nvSpPr>
          <p:cNvPr id="23" name="Flowchart: Process 22"/>
          <p:cNvSpPr/>
          <p:nvPr/>
        </p:nvSpPr>
        <p:spPr>
          <a:xfrm>
            <a:off x="4800600" y="5979264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Paint Wall</a:t>
            </a:r>
            <a:endParaRPr lang="en-US" dirty="0"/>
          </a:p>
        </p:txBody>
      </p:sp>
      <p:sp>
        <p:nvSpPr>
          <p:cNvPr id="24" name="Flowchart: Process 23"/>
          <p:cNvSpPr/>
          <p:nvPr/>
        </p:nvSpPr>
        <p:spPr>
          <a:xfrm>
            <a:off x="685088" y="2071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Cleanup Sink</a:t>
            </a:r>
            <a:endParaRPr lang="en-US" dirty="0"/>
          </a:p>
        </p:txBody>
      </p:sp>
      <p:sp>
        <p:nvSpPr>
          <p:cNvPr id="25" name="Flowchart: Process 24"/>
          <p:cNvSpPr/>
          <p:nvPr/>
        </p:nvSpPr>
        <p:spPr>
          <a:xfrm>
            <a:off x="2742488" y="2071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Cleanup Toilet</a:t>
            </a:r>
            <a:endParaRPr lang="en-US" dirty="0"/>
          </a:p>
        </p:txBody>
      </p:sp>
      <p:sp>
        <p:nvSpPr>
          <p:cNvPr id="26" name="Flowchart: Process 25"/>
          <p:cNvSpPr/>
          <p:nvPr/>
        </p:nvSpPr>
        <p:spPr>
          <a:xfrm>
            <a:off x="4723688" y="2071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Cleanup Bath</a:t>
            </a:r>
            <a:endParaRPr lang="en-US" dirty="0"/>
          </a:p>
        </p:txBody>
      </p:sp>
      <p:sp>
        <p:nvSpPr>
          <p:cNvPr id="27" name="Flowchart: Process 26"/>
          <p:cNvSpPr/>
          <p:nvPr/>
        </p:nvSpPr>
        <p:spPr>
          <a:xfrm>
            <a:off x="6846606" y="206737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Cleanup Walls</a:t>
            </a:r>
            <a:endParaRPr lang="en-US" dirty="0"/>
          </a:p>
        </p:txBody>
      </p:sp>
      <p:cxnSp>
        <p:nvCxnSpPr>
          <p:cNvPr id="28" name="Straight Arrow Connector 27"/>
          <p:cNvCxnSpPr>
            <a:stCxn id="4" idx="2"/>
            <a:endCxn id="24" idx="0"/>
          </p:cNvCxnSpPr>
          <p:nvPr/>
        </p:nvCxnSpPr>
        <p:spPr>
          <a:xfrm>
            <a:off x="1436406" y="1889333"/>
            <a:ext cx="10682" cy="1823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7" idx="2"/>
            <a:endCxn id="26" idx="0"/>
          </p:cNvCxnSpPr>
          <p:nvPr/>
        </p:nvCxnSpPr>
        <p:spPr>
          <a:xfrm>
            <a:off x="5475006" y="1919243"/>
            <a:ext cx="10682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8" idx="2"/>
            <a:endCxn id="27" idx="0"/>
          </p:cNvCxnSpPr>
          <p:nvPr/>
        </p:nvCxnSpPr>
        <p:spPr>
          <a:xfrm>
            <a:off x="7608606" y="1905000"/>
            <a:ext cx="0" cy="162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5" idx="2"/>
            <a:endCxn id="25" idx="0"/>
          </p:cNvCxnSpPr>
          <p:nvPr/>
        </p:nvCxnSpPr>
        <p:spPr>
          <a:xfrm>
            <a:off x="3493806" y="1919243"/>
            <a:ext cx="10682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27" idx="3"/>
            <a:endCxn id="14" idx="1"/>
          </p:cNvCxnSpPr>
          <p:nvPr/>
        </p:nvCxnSpPr>
        <p:spPr>
          <a:xfrm flipH="1">
            <a:off x="734226" y="2372170"/>
            <a:ext cx="7636380" cy="904430"/>
          </a:xfrm>
          <a:prstGeom prst="bentConnector5">
            <a:avLst>
              <a:gd name="adj1" fmla="val -2994"/>
              <a:gd name="adj2" fmla="val 50000"/>
              <a:gd name="adj3" fmla="val 102994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4" idx="3"/>
            <a:endCxn id="11" idx="1"/>
          </p:cNvCxnSpPr>
          <p:nvPr/>
        </p:nvCxnSpPr>
        <p:spPr>
          <a:xfrm flipV="1">
            <a:off x="2258226" y="3263754"/>
            <a:ext cx="505626" cy="128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11" idx="3"/>
            <a:endCxn id="15" idx="1"/>
          </p:cNvCxnSpPr>
          <p:nvPr/>
        </p:nvCxnSpPr>
        <p:spPr>
          <a:xfrm>
            <a:off x="4287852" y="3263754"/>
            <a:ext cx="457200" cy="85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15" idx="3"/>
            <a:endCxn id="12" idx="1"/>
          </p:cNvCxnSpPr>
          <p:nvPr/>
        </p:nvCxnSpPr>
        <p:spPr>
          <a:xfrm>
            <a:off x="6269052" y="3272300"/>
            <a:ext cx="598206" cy="43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stCxn id="12" idx="3"/>
            <a:endCxn id="13" idx="1"/>
          </p:cNvCxnSpPr>
          <p:nvPr/>
        </p:nvCxnSpPr>
        <p:spPr>
          <a:xfrm flipH="1">
            <a:off x="742772" y="3276600"/>
            <a:ext cx="7648486" cy="908872"/>
          </a:xfrm>
          <a:prstGeom prst="bentConnector5">
            <a:avLst>
              <a:gd name="adj1" fmla="val -2989"/>
              <a:gd name="adj2" fmla="val 50000"/>
              <a:gd name="adj3" fmla="val 102989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16" idx="3"/>
            <a:endCxn id="19" idx="1"/>
          </p:cNvCxnSpPr>
          <p:nvPr/>
        </p:nvCxnSpPr>
        <p:spPr>
          <a:xfrm>
            <a:off x="4339127" y="4185472"/>
            <a:ext cx="46147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17" idx="3"/>
            <a:endCxn id="18" idx="1"/>
          </p:cNvCxnSpPr>
          <p:nvPr/>
        </p:nvCxnSpPr>
        <p:spPr>
          <a:xfrm>
            <a:off x="2283151" y="5250274"/>
            <a:ext cx="5319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8" idx="3"/>
            <a:endCxn id="52" idx="1"/>
          </p:cNvCxnSpPr>
          <p:nvPr/>
        </p:nvCxnSpPr>
        <p:spPr>
          <a:xfrm>
            <a:off x="4339127" y="5250274"/>
            <a:ext cx="46147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7" name="Elbow Connector 46"/>
          <p:cNvCxnSpPr>
            <a:stCxn id="52" idx="3"/>
            <a:endCxn id="21" idx="1"/>
          </p:cNvCxnSpPr>
          <p:nvPr/>
        </p:nvCxnSpPr>
        <p:spPr>
          <a:xfrm flipH="1">
            <a:off x="759151" y="5250274"/>
            <a:ext cx="5565449" cy="1016698"/>
          </a:xfrm>
          <a:prstGeom prst="bentConnector5">
            <a:avLst>
              <a:gd name="adj1" fmla="val -4107"/>
              <a:gd name="adj2" fmla="val 50000"/>
              <a:gd name="adj3" fmla="val 104107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13" idx="3"/>
            <a:endCxn id="16" idx="1"/>
          </p:cNvCxnSpPr>
          <p:nvPr/>
        </p:nvCxnSpPr>
        <p:spPr>
          <a:xfrm>
            <a:off x="2266772" y="4185472"/>
            <a:ext cx="54835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23" idx="3"/>
            <a:endCxn id="22" idx="1"/>
          </p:cNvCxnSpPr>
          <p:nvPr/>
        </p:nvCxnSpPr>
        <p:spPr>
          <a:xfrm>
            <a:off x="6324600" y="6284064"/>
            <a:ext cx="542658" cy="35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20" idx="3"/>
            <a:endCxn id="23" idx="1"/>
          </p:cNvCxnSpPr>
          <p:nvPr/>
        </p:nvCxnSpPr>
        <p:spPr>
          <a:xfrm flipV="1">
            <a:off x="4266488" y="6284064"/>
            <a:ext cx="534112" cy="353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2" name="Flowchart: Process 51"/>
          <p:cNvSpPr/>
          <p:nvPr/>
        </p:nvSpPr>
        <p:spPr>
          <a:xfrm>
            <a:off x="4800600" y="4945474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 Grout</a:t>
            </a:r>
            <a:endParaRPr lang="en-US" dirty="0"/>
          </a:p>
        </p:txBody>
      </p:sp>
      <p:cxnSp>
        <p:nvCxnSpPr>
          <p:cNvPr id="53" name="Straight Arrow Connector 52"/>
          <p:cNvCxnSpPr>
            <a:stCxn id="21" idx="3"/>
            <a:endCxn id="20" idx="1"/>
          </p:cNvCxnSpPr>
          <p:nvPr/>
        </p:nvCxnSpPr>
        <p:spPr>
          <a:xfrm>
            <a:off x="2283151" y="6266972"/>
            <a:ext cx="459337" cy="206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16" idx="2"/>
            <a:endCxn id="16" idx="1"/>
          </p:cNvCxnSpPr>
          <p:nvPr/>
        </p:nvCxnSpPr>
        <p:spPr>
          <a:xfrm rot="5400000" flipH="1">
            <a:off x="3043727" y="3956872"/>
            <a:ext cx="304800" cy="762000"/>
          </a:xfrm>
          <a:prstGeom prst="bentConnector4">
            <a:avLst>
              <a:gd name="adj1" fmla="val -75000"/>
              <a:gd name="adj2" fmla="val 13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64" name="Elbow Connector 1063"/>
          <p:cNvCxnSpPr>
            <a:stCxn id="24" idx="3"/>
            <a:endCxn id="5" idx="1"/>
          </p:cNvCxnSpPr>
          <p:nvPr/>
        </p:nvCxnSpPr>
        <p:spPr>
          <a:xfrm flipV="1">
            <a:off x="2209088" y="1614443"/>
            <a:ext cx="522718" cy="762000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66" name="Elbow Connector 1065"/>
          <p:cNvCxnSpPr>
            <a:stCxn id="25" idx="3"/>
            <a:endCxn id="7" idx="1"/>
          </p:cNvCxnSpPr>
          <p:nvPr/>
        </p:nvCxnSpPr>
        <p:spPr>
          <a:xfrm flipV="1">
            <a:off x="4266488" y="1614443"/>
            <a:ext cx="446518" cy="762000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68" name="Elbow Connector 1067"/>
          <p:cNvCxnSpPr>
            <a:stCxn id="26" idx="3"/>
            <a:endCxn id="8" idx="1"/>
          </p:cNvCxnSpPr>
          <p:nvPr/>
        </p:nvCxnSpPr>
        <p:spPr>
          <a:xfrm flipV="1">
            <a:off x="6247688" y="1600200"/>
            <a:ext cx="598918" cy="776243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93" name="Elbow Connector 1092"/>
          <p:cNvCxnSpPr>
            <a:stCxn id="19" idx="3"/>
            <a:endCxn id="17" idx="1"/>
          </p:cNvCxnSpPr>
          <p:nvPr/>
        </p:nvCxnSpPr>
        <p:spPr>
          <a:xfrm flipH="1">
            <a:off x="759151" y="4185472"/>
            <a:ext cx="5565449" cy="1064802"/>
          </a:xfrm>
          <a:prstGeom prst="bentConnector5">
            <a:avLst>
              <a:gd name="adj1" fmla="val -4107"/>
              <a:gd name="adj2" fmla="val 56421"/>
              <a:gd name="adj3" fmla="val 104107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827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0724" y="2097656"/>
            <a:ext cx="7680960" cy="1066800"/>
          </a:xfrm>
        </p:spPr>
        <p:txBody>
          <a:bodyPr/>
          <a:lstStyle/>
          <a:p>
            <a:r>
              <a:rPr lang="en-US" dirty="0" smtClean="0"/>
              <a:t>Parallel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80427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885227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173648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495539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99627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104427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409227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714027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018827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329324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629851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934651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223072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544963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849051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153851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458651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763451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068251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378748" y="13356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560404" y="32518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865204" y="32518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153625" y="32518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475516" y="32518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2779604" y="32518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084404" y="32518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3389204" y="32518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3694004" y="32518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1560404" y="3823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1865204" y="3823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2153625" y="3823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2475516" y="3823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779604" y="3823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084404" y="3823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3389204" y="3823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3694004" y="3823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3998804" y="3823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4309301" y="38233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Left Brace 43"/>
          <p:cNvSpPr/>
          <p:nvPr/>
        </p:nvSpPr>
        <p:spPr>
          <a:xfrm rot="16200000">
            <a:off x="2961642" y="259241"/>
            <a:ext cx="291269" cy="30536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Left Brace 44"/>
          <p:cNvSpPr/>
          <p:nvPr/>
        </p:nvSpPr>
        <p:spPr>
          <a:xfrm rot="16200000">
            <a:off x="6039551" y="259240"/>
            <a:ext cx="291269" cy="30536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998804" y="32518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4309301" y="3251862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itle 2"/>
          <p:cNvSpPr txBox="1">
            <a:spLocks/>
          </p:cNvSpPr>
          <p:nvPr/>
        </p:nvSpPr>
        <p:spPr>
          <a:xfrm>
            <a:off x="330747" y="4051962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ts val="400"/>
              </a:spcBef>
              <a:buNone/>
              <a:defRPr sz="4000" b="0" kern="1200" cap="none" spc="0" baseline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dirty="0" err="1" smtClean="0"/>
              <a:t>Async</a:t>
            </a:r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592450" y="53742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897250" y="5374256"/>
            <a:ext cx="2422732" cy="228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4341347" y="53742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41874" y="5374256"/>
            <a:ext cx="304800" cy="2286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4946673" y="5374256"/>
            <a:ext cx="2444097" cy="228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7390771" y="5374256"/>
            <a:ext cx="304800" cy="2286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1627345" y="59838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1932144" y="5983856"/>
            <a:ext cx="3178323" cy="228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4376242" y="5983856"/>
            <a:ext cx="3048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1932145" y="5983856"/>
            <a:ext cx="304800" cy="2286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5110468" y="5983856"/>
            <a:ext cx="304800" cy="2286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itle 2"/>
          <p:cNvSpPr txBox="1">
            <a:spLocks/>
          </p:cNvSpPr>
          <p:nvPr/>
        </p:nvSpPr>
        <p:spPr>
          <a:xfrm>
            <a:off x="310724" y="17844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ts val="400"/>
              </a:spcBef>
              <a:buNone/>
              <a:defRPr sz="4000" b="0" kern="1200" cap="none" spc="0" baseline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dirty="0" smtClean="0"/>
              <a:t>Synchronous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8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46981E-6 L -0.14011 -0.005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14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Local Work (Parallel)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Waiting on others (</a:t>
            </a:r>
            <a:r>
              <a:rPr lang="en-US" dirty="0" err="1" smtClean="0"/>
              <a:t>Async</a:t>
            </a:r>
            <a:r>
              <a:rPr lang="en-US" dirty="0" smtClean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Dependencies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Shared State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Optimization Considerations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71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03219" y="210796"/>
            <a:ext cx="7680960" cy="1066800"/>
          </a:xfrm>
        </p:spPr>
        <p:txBody>
          <a:bodyPr/>
          <a:lstStyle/>
          <a:p>
            <a:r>
              <a:rPr lang="en-US" dirty="0" smtClean="0"/>
              <a:t>Remodeling Steps</a:t>
            </a:r>
            <a:endParaRPr lang="en-US" dirty="0"/>
          </a:p>
        </p:txBody>
      </p:sp>
      <p:sp>
        <p:nvSpPr>
          <p:cNvPr id="4" name="Flowchart: Process 3"/>
          <p:cNvSpPr/>
          <p:nvPr/>
        </p:nvSpPr>
        <p:spPr>
          <a:xfrm>
            <a:off x="674406" y="127973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Sink</a:t>
            </a:r>
            <a:endParaRPr lang="en-US" dirty="0"/>
          </a:p>
        </p:txBody>
      </p:sp>
      <p:sp>
        <p:nvSpPr>
          <p:cNvPr id="5" name="Flowchart: Process 4"/>
          <p:cNvSpPr/>
          <p:nvPr/>
        </p:nvSpPr>
        <p:spPr>
          <a:xfrm>
            <a:off x="2731806" y="1309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Toilet</a:t>
            </a:r>
            <a:endParaRPr lang="en-US" dirty="0"/>
          </a:p>
        </p:txBody>
      </p:sp>
      <p:sp>
        <p:nvSpPr>
          <p:cNvPr id="7" name="Flowchart: Process 6"/>
          <p:cNvSpPr/>
          <p:nvPr/>
        </p:nvSpPr>
        <p:spPr>
          <a:xfrm>
            <a:off x="4703748" y="13096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Bath</a:t>
            </a:r>
            <a:endParaRPr lang="en-US" dirty="0"/>
          </a:p>
        </p:txBody>
      </p:sp>
      <p:sp>
        <p:nvSpPr>
          <p:cNvPr id="8" name="Flowchart: Process 7"/>
          <p:cNvSpPr/>
          <p:nvPr/>
        </p:nvSpPr>
        <p:spPr>
          <a:xfrm>
            <a:off x="6846606" y="12954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Demo Walls</a:t>
            </a:r>
            <a:endParaRPr lang="en-US" dirty="0"/>
          </a:p>
        </p:txBody>
      </p:sp>
      <p:sp>
        <p:nvSpPr>
          <p:cNvPr id="11" name="Flowchart: Process 10"/>
          <p:cNvSpPr/>
          <p:nvPr/>
        </p:nvSpPr>
        <p:spPr>
          <a:xfrm>
            <a:off x="2763852" y="2958954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Plumbing Inspection</a:t>
            </a:r>
            <a:endParaRPr lang="en-US" dirty="0"/>
          </a:p>
        </p:txBody>
      </p:sp>
      <p:sp>
        <p:nvSpPr>
          <p:cNvPr id="12" name="Flowchart: Process 11"/>
          <p:cNvSpPr/>
          <p:nvPr/>
        </p:nvSpPr>
        <p:spPr>
          <a:xfrm>
            <a:off x="6867258" y="29718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Electrical Inspection</a:t>
            </a:r>
            <a:endParaRPr lang="en-US" dirty="0"/>
          </a:p>
        </p:txBody>
      </p:sp>
      <p:sp>
        <p:nvSpPr>
          <p:cNvPr id="14" name="Flowchart: Process 13"/>
          <p:cNvSpPr/>
          <p:nvPr/>
        </p:nvSpPr>
        <p:spPr>
          <a:xfrm>
            <a:off x="734226" y="29718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Call Plumber</a:t>
            </a:r>
            <a:endParaRPr lang="en-US" dirty="0"/>
          </a:p>
        </p:txBody>
      </p:sp>
      <p:sp>
        <p:nvSpPr>
          <p:cNvPr id="15" name="Flowchart: Process 14"/>
          <p:cNvSpPr/>
          <p:nvPr/>
        </p:nvSpPr>
        <p:spPr>
          <a:xfrm>
            <a:off x="4718347" y="29675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Call Electrician</a:t>
            </a:r>
            <a:endParaRPr lang="en-US" dirty="0"/>
          </a:p>
        </p:txBody>
      </p:sp>
      <p:sp>
        <p:nvSpPr>
          <p:cNvPr id="24" name="Flowchart: Process 23"/>
          <p:cNvSpPr/>
          <p:nvPr/>
        </p:nvSpPr>
        <p:spPr>
          <a:xfrm>
            <a:off x="674406" y="2071643"/>
            <a:ext cx="7632107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Cleanup</a:t>
            </a:r>
            <a:endParaRPr lang="en-US" dirty="0"/>
          </a:p>
        </p:txBody>
      </p:sp>
      <p:cxnSp>
        <p:nvCxnSpPr>
          <p:cNvPr id="28" name="Straight Arrow Connector 27"/>
          <p:cNvCxnSpPr>
            <a:stCxn id="4" idx="2"/>
          </p:cNvCxnSpPr>
          <p:nvPr/>
        </p:nvCxnSpPr>
        <p:spPr>
          <a:xfrm>
            <a:off x="1436406" y="1889333"/>
            <a:ext cx="0" cy="1780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7" idx="2"/>
          </p:cNvCxnSpPr>
          <p:nvPr/>
        </p:nvCxnSpPr>
        <p:spPr>
          <a:xfrm>
            <a:off x="5465748" y="1919243"/>
            <a:ext cx="10682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8" idx="2"/>
          </p:cNvCxnSpPr>
          <p:nvPr/>
        </p:nvCxnSpPr>
        <p:spPr>
          <a:xfrm>
            <a:off x="7608606" y="1905000"/>
            <a:ext cx="20652" cy="162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5" idx="2"/>
          </p:cNvCxnSpPr>
          <p:nvPr/>
        </p:nvCxnSpPr>
        <p:spPr>
          <a:xfrm>
            <a:off x="3493806" y="1919243"/>
            <a:ext cx="10682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4" idx="3"/>
            <a:endCxn id="11" idx="1"/>
          </p:cNvCxnSpPr>
          <p:nvPr/>
        </p:nvCxnSpPr>
        <p:spPr>
          <a:xfrm flipV="1">
            <a:off x="2258226" y="3263754"/>
            <a:ext cx="505626" cy="128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15" idx="3"/>
            <a:endCxn id="12" idx="1"/>
          </p:cNvCxnSpPr>
          <p:nvPr/>
        </p:nvCxnSpPr>
        <p:spPr>
          <a:xfrm>
            <a:off x="6242347" y="3272300"/>
            <a:ext cx="624911" cy="43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stCxn id="11" idx="2"/>
          </p:cNvCxnSpPr>
          <p:nvPr/>
        </p:nvCxnSpPr>
        <p:spPr>
          <a:xfrm rot="5400000">
            <a:off x="1802143" y="2489243"/>
            <a:ext cx="644398" cy="2803020"/>
          </a:xfrm>
          <a:prstGeom prst="bentConnector4">
            <a:avLst>
              <a:gd name="adj1" fmla="val 26350"/>
              <a:gd name="adj2" fmla="val 108155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7239000" y="1919243"/>
            <a:ext cx="20652" cy="162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7887769" y="1909273"/>
            <a:ext cx="20652" cy="162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8153400" y="1919243"/>
            <a:ext cx="20652" cy="162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14" idx="0"/>
          </p:cNvCxnSpPr>
          <p:nvPr/>
        </p:nvCxnSpPr>
        <p:spPr>
          <a:xfrm>
            <a:off x="1484832" y="2681243"/>
            <a:ext cx="11394" cy="2905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5465748" y="2688364"/>
            <a:ext cx="11394" cy="2905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9" name="Flowchart: Process 58"/>
          <p:cNvSpPr/>
          <p:nvPr/>
        </p:nvSpPr>
        <p:spPr>
          <a:xfrm>
            <a:off x="742772" y="38806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Drywall Wall</a:t>
            </a:r>
            <a:endParaRPr lang="en-US" dirty="0"/>
          </a:p>
        </p:txBody>
      </p:sp>
      <p:sp>
        <p:nvSpPr>
          <p:cNvPr id="60" name="Flowchart: Process 59"/>
          <p:cNvSpPr/>
          <p:nvPr/>
        </p:nvSpPr>
        <p:spPr>
          <a:xfrm>
            <a:off x="2815127" y="38806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Tape/Mud Wall</a:t>
            </a:r>
            <a:endParaRPr lang="en-US" dirty="0"/>
          </a:p>
        </p:txBody>
      </p:sp>
      <p:sp>
        <p:nvSpPr>
          <p:cNvPr id="61" name="Flowchart: Process 60"/>
          <p:cNvSpPr/>
          <p:nvPr/>
        </p:nvSpPr>
        <p:spPr>
          <a:xfrm>
            <a:off x="2921949" y="48006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Tile</a:t>
            </a:r>
            <a:endParaRPr lang="en-US" dirty="0"/>
          </a:p>
        </p:txBody>
      </p:sp>
      <p:sp>
        <p:nvSpPr>
          <p:cNvPr id="62" name="Flowchart: Process 61"/>
          <p:cNvSpPr/>
          <p:nvPr/>
        </p:nvSpPr>
        <p:spPr>
          <a:xfrm>
            <a:off x="4977925" y="48006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Grout Tile</a:t>
            </a:r>
            <a:endParaRPr lang="en-US" dirty="0"/>
          </a:p>
        </p:txBody>
      </p:sp>
      <p:sp>
        <p:nvSpPr>
          <p:cNvPr id="63" name="Flowchart: Process 62"/>
          <p:cNvSpPr/>
          <p:nvPr/>
        </p:nvSpPr>
        <p:spPr>
          <a:xfrm>
            <a:off x="671557" y="4806297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Shower</a:t>
            </a:r>
            <a:endParaRPr lang="en-US" dirty="0"/>
          </a:p>
        </p:txBody>
      </p:sp>
      <p:sp>
        <p:nvSpPr>
          <p:cNvPr id="64" name="Flowchart: Process 63"/>
          <p:cNvSpPr/>
          <p:nvPr/>
        </p:nvSpPr>
        <p:spPr>
          <a:xfrm>
            <a:off x="2742488" y="5982796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Sink</a:t>
            </a:r>
            <a:endParaRPr lang="en-US" dirty="0"/>
          </a:p>
        </p:txBody>
      </p:sp>
      <p:sp>
        <p:nvSpPr>
          <p:cNvPr id="65" name="Flowchart: Process 64"/>
          <p:cNvSpPr/>
          <p:nvPr/>
        </p:nvSpPr>
        <p:spPr>
          <a:xfrm>
            <a:off x="759151" y="5962172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Install Toilet</a:t>
            </a:r>
            <a:endParaRPr lang="en-US" dirty="0"/>
          </a:p>
        </p:txBody>
      </p:sp>
      <p:sp>
        <p:nvSpPr>
          <p:cNvPr id="66" name="Flowchart: Process 65"/>
          <p:cNvSpPr/>
          <p:nvPr/>
        </p:nvSpPr>
        <p:spPr>
          <a:xfrm>
            <a:off x="7068796" y="3941051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Paint Trim</a:t>
            </a:r>
            <a:endParaRPr lang="en-US" dirty="0"/>
          </a:p>
        </p:txBody>
      </p:sp>
      <p:sp>
        <p:nvSpPr>
          <p:cNvPr id="67" name="Flowchart: Process 66"/>
          <p:cNvSpPr/>
          <p:nvPr/>
        </p:nvSpPr>
        <p:spPr>
          <a:xfrm>
            <a:off x="4985046" y="3886243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Paint Wall</a:t>
            </a:r>
            <a:endParaRPr lang="en-US" dirty="0"/>
          </a:p>
        </p:txBody>
      </p:sp>
      <p:cxnSp>
        <p:nvCxnSpPr>
          <p:cNvPr id="69" name="Straight Arrow Connector 68"/>
          <p:cNvCxnSpPr>
            <a:stCxn id="61" idx="3"/>
            <a:endCxn id="62" idx="1"/>
          </p:cNvCxnSpPr>
          <p:nvPr/>
        </p:nvCxnSpPr>
        <p:spPr>
          <a:xfrm>
            <a:off x="4445949" y="5105400"/>
            <a:ext cx="5319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62" idx="3"/>
            <a:endCxn id="75" idx="1"/>
          </p:cNvCxnSpPr>
          <p:nvPr/>
        </p:nvCxnSpPr>
        <p:spPr>
          <a:xfrm>
            <a:off x="6501925" y="5105400"/>
            <a:ext cx="46147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75" idx="2"/>
            <a:endCxn id="65" idx="0"/>
          </p:cNvCxnSpPr>
          <p:nvPr/>
        </p:nvCxnSpPr>
        <p:spPr>
          <a:xfrm rot="5400000">
            <a:off x="4347289" y="2584063"/>
            <a:ext cx="551972" cy="620424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stCxn id="59" idx="3"/>
            <a:endCxn id="60" idx="1"/>
          </p:cNvCxnSpPr>
          <p:nvPr/>
        </p:nvCxnSpPr>
        <p:spPr>
          <a:xfrm>
            <a:off x="2266772" y="4185472"/>
            <a:ext cx="54835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67" idx="3"/>
            <a:endCxn id="66" idx="1"/>
          </p:cNvCxnSpPr>
          <p:nvPr/>
        </p:nvCxnSpPr>
        <p:spPr>
          <a:xfrm>
            <a:off x="6509046" y="4191043"/>
            <a:ext cx="559750" cy="548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5" name="Flowchart: Process 74"/>
          <p:cNvSpPr/>
          <p:nvPr/>
        </p:nvSpPr>
        <p:spPr>
          <a:xfrm>
            <a:off x="6963398" y="4800600"/>
            <a:ext cx="1524000" cy="609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Clean Grout</a:t>
            </a:r>
            <a:endParaRPr lang="en-US" dirty="0"/>
          </a:p>
        </p:txBody>
      </p:sp>
      <p:cxnSp>
        <p:nvCxnSpPr>
          <p:cNvPr id="77" name="Elbow Connector 76"/>
          <p:cNvCxnSpPr>
            <a:stCxn id="60" idx="2"/>
            <a:endCxn id="60" idx="1"/>
          </p:cNvCxnSpPr>
          <p:nvPr/>
        </p:nvCxnSpPr>
        <p:spPr>
          <a:xfrm rot="5400000" flipH="1">
            <a:off x="3043727" y="3956872"/>
            <a:ext cx="304800" cy="762000"/>
          </a:xfrm>
          <a:prstGeom prst="bentConnector4">
            <a:avLst>
              <a:gd name="adj1" fmla="val -75000"/>
              <a:gd name="adj2" fmla="val 13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8" name="Elbow Connector 77"/>
          <p:cNvCxnSpPr>
            <a:stCxn id="63" idx="3"/>
            <a:endCxn id="61" idx="1"/>
          </p:cNvCxnSpPr>
          <p:nvPr/>
        </p:nvCxnSpPr>
        <p:spPr>
          <a:xfrm flipV="1">
            <a:off x="2195557" y="5105400"/>
            <a:ext cx="726392" cy="569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Elbow Connector 37"/>
          <p:cNvCxnSpPr>
            <a:stCxn id="12" idx="2"/>
            <a:endCxn id="59" idx="1"/>
          </p:cNvCxnSpPr>
          <p:nvPr/>
        </p:nvCxnSpPr>
        <p:spPr>
          <a:xfrm rot="5400000">
            <a:off x="3883979" y="440193"/>
            <a:ext cx="604072" cy="6886486"/>
          </a:xfrm>
          <a:prstGeom prst="bentConnector4">
            <a:avLst>
              <a:gd name="adj1" fmla="val 24771"/>
              <a:gd name="adj2" fmla="val 10332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4" name="Elbow Connector 83"/>
          <p:cNvCxnSpPr>
            <a:stCxn id="75" idx="2"/>
            <a:endCxn id="64" idx="0"/>
          </p:cNvCxnSpPr>
          <p:nvPr/>
        </p:nvCxnSpPr>
        <p:spPr>
          <a:xfrm rot="5400000">
            <a:off x="5328645" y="3586043"/>
            <a:ext cx="572596" cy="422091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60" idx="3"/>
            <a:endCxn id="67" idx="1"/>
          </p:cNvCxnSpPr>
          <p:nvPr/>
        </p:nvCxnSpPr>
        <p:spPr>
          <a:xfrm>
            <a:off x="4339127" y="4185472"/>
            <a:ext cx="645919" cy="557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3" name="Elbow Connector 102"/>
          <p:cNvCxnSpPr>
            <a:stCxn id="60" idx="2"/>
            <a:endCxn id="63" idx="1"/>
          </p:cNvCxnSpPr>
          <p:nvPr/>
        </p:nvCxnSpPr>
        <p:spPr>
          <a:xfrm rot="5400000">
            <a:off x="1813930" y="3347899"/>
            <a:ext cx="620825" cy="2905570"/>
          </a:xfrm>
          <a:prstGeom prst="bentConnector4">
            <a:avLst>
              <a:gd name="adj1" fmla="val 25452"/>
              <a:gd name="adj2" fmla="val 107868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29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08333217"/>
              </p:ext>
            </p:extLst>
          </p:nvPr>
        </p:nvGraphicFramePr>
        <p:xfrm>
          <a:off x="352425" y="1463675"/>
          <a:ext cx="7680325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Async</a:t>
            </a:r>
            <a:r>
              <a:rPr lang="en-US" dirty="0" smtClean="0"/>
              <a:t>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40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1D9049-C495-486D-BF04-2640E2EFD9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26E7EC-A8F9-4DDD-9431-B9B4BB8E9F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F48AF2-B65D-492C-8247-FAE1B75196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16E20DB-CF7C-4221-93E8-CF5ECA675C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20C1828-ECF8-4012-8827-8ED75C6E12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B58E4C1-767B-4E8C-B439-CFEA1B4E48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B5EE2C-360D-494E-B4A2-12F7B5675F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590B55A-88A8-455B-8DBD-BC4DC3770C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18E15D5-A111-42DE-9075-251C38494C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91B657-B118-4C03-A1E8-4A986454C3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55DF71-66D5-4BDC-B0EF-78F4A1595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Async</a:t>
            </a:r>
            <a:r>
              <a:rPr lang="en-US" dirty="0" smtClean="0"/>
              <a:t> styles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35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TC101790491[[fn=Mylar]]</Template>
  <TotalTime>3716</TotalTime>
  <Words>172</Words>
  <Application>Microsoft Office PowerPoint</Application>
  <PresentationFormat>On-screen Show (4:3)</PresentationFormat>
  <Paragraphs>93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Mylar</vt:lpstr>
      <vt:lpstr>Async Programming  Models in .Net</vt:lpstr>
      <vt:lpstr>Threading options</vt:lpstr>
      <vt:lpstr>GSD Faster</vt:lpstr>
      <vt:lpstr>Remodeling Steps</vt:lpstr>
      <vt:lpstr>Parallel</vt:lpstr>
      <vt:lpstr>Optimization Considerations</vt:lpstr>
      <vt:lpstr>Remodeling Steps</vt:lpstr>
      <vt:lpstr>Async Styles</vt:lpstr>
      <vt:lpstr>Demo</vt:lpstr>
      <vt:lpstr>Hello Async</vt:lpstr>
      <vt:lpstr>Hello Async Closure</vt:lpstr>
      <vt:lpstr>Threading options</vt:lpstr>
      <vt:lpstr>Further Reading</vt:lpstr>
      <vt:lpstr>Questions</vt:lpstr>
    </vt:vector>
  </TitlesOfParts>
  <Company>Slalom, LLC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Parallel and Async Programming in .Net</dc:title>
  <dc:creator>Jim Wooley</dc:creator>
  <cp:lastModifiedBy>Jim</cp:lastModifiedBy>
  <cp:revision>37</cp:revision>
  <dcterms:created xsi:type="dcterms:W3CDTF">2011-06-01T15:01:14Z</dcterms:created>
  <dcterms:modified xsi:type="dcterms:W3CDTF">2012-04-30T01:41:42Z</dcterms:modified>
</cp:coreProperties>
</file>