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9"/>
  </p:notesMasterIdLst>
  <p:sldIdLst>
    <p:sldId id="256" r:id="rId2"/>
    <p:sldId id="292" r:id="rId3"/>
    <p:sldId id="257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471AE-E4D3-4B6C-8F1C-2C4B92BD4901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DFA69E-17CB-47EE-918E-E8A6CBA7C0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03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More efficient nested queries</a:t>
            </a:r>
          </a:p>
          <a:p>
            <a:r>
              <a:rPr lang="en-US" dirty="0" smtClean="0"/>
              <a:t>Eliminated unnecessary Is Null checks in LINQ to Entities queries</a:t>
            </a:r>
          </a:p>
          <a:p>
            <a:r>
              <a:rPr lang="en-US" dirty="0" smtClean="0"/>
              <a:t>Bye </a:t>
            </a:r>
            <a:r>
              <a:rPr lang="en-US" dirty="0" err="1" smtClean="0"/>
              <a:t>bye</a:t>
            </a:r>
            <a:r>
              <a:rPr lang="en-US" dirty="0" smtClean="0"/>
              <a:t> to some of the crazy LEFT OUTER JOINs</a:t>
            </a:r>
          </a:p>
          <a:p>
            <a:r>
              <a:rPr lang="en-US" dirty="0" smtClean="0"/>
              <a:t>Streamlining nested ORs with IN</a:t>
            </a:r>
          </a:p>
          <a:p>
            <a:r>
              <a:rPr lang="en-US" dirty="0" smtClean="0"/>
              <a:t>Support for more variations on LINQ’s GROUP BY operator</a:t>
            </a:r>
          </a:p>
          <a:p>
            <a:r>
              <a:rPr lang="en-US" dirty="0" smtClean="0"/>
              <a:t>Stop Casting 1 to a bit of 1</a:t>
            </a:r>
          </a:p>
          <a:p>
            <a:r>
              <a:rPr lang="en-US" dirty="0" smtClean="0"/>
              <a:t>Greatly simplifying queries against hierarchical entities</a:t>
            </a:r>
          </a:p>
          <a:p>
            <a:r>
              <a:rPr lang="en-US" dirty="0" smtClean="0"/>
              <a:t>Improve the translation of the functions </a:t>
            </a:r>
            <a:r>
              <a:rPr lang="en-US" dirty="0" err="1" smtClean="0"/>
              <a:t>String.StartsWith</a:t>
            </a:r>
            <a:r>
              <a:rPr lang="en-US" dirty="0" smtClean="0"/>
              <a:t>, </a:t>
            </a:r>
            <a:r>
              <a:rPr lang="en-US" dirty="0" err="1" smtClean="0"/>
              <a:t>String.Contains</a:t>
            </a:r>
            <a:r>
              <a:rPr lang="en-US" dirty="0" smtClean="0"/>
              <a:t> and </a:t>
            </a:r>
            <a:r>
              <a:rPr lang="en-US" dirty="0" err="1" smtClean="0"/>
              <a:t>String.EndsWith</a:t>
            </a:r>
            <a:r>
              <a:rPr lang="en-US" dirty="0" smtClean="0"/>
              <a:t> in LINQ to Entities to use LIKE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FA69E-17CB-47EE-918E-E8A6CBA7C0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98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220FED92-1D6D-4041-BEB4-0BE61969D3AC}" type="datetimeFigureOut">
              <a:rPr lang="en-US" smtClean="0"/>
              <a:t>8/6/2010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890149C0-5603-4436-AA26-99710A7C789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adonet" TargetMode="External"/><Relationship Id="rId2" Type="http://schemas.openxmlformats.org/officeDocument/2006/relationships/hyperlink" Target="http://msdn.com/dat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earnentityframework.com/" TargetMode="External"/><Relationship Id="rId4" Type="http://schemas.openxmlformats.org/officeDocument/2006/relationships/hyperlink" Target="http://blogs.msdn.com/efdesign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en-US" dirty="0" smtClean="0"/>
              <a:t>EF 4 </a:t>
            </a:r>
            <a:br>
              <a:rPr lang="en-US" dirty="0" smtClean="0"/>
            </a:br>
            <a:r>
              <a:rPr lang="en-US" sz="3200" dirty="0" smtClean="0"/>
              <a:t>Restoring the Confidence</a:t>
            </a:r>
            <a:endParaRPr lang="en-US" sz="3200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6248400" y="5105400"/>
            <a:ext cx="2667000" cy="14478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en-US" dirty="0" smtClean="0"/>
              <a:t>Jim </a:t>
            </a:r>
            <a:r>
              <a:rPr lang="en-US" dirty="0" err="1" smtClean="0"/>
              <a:t>Wooley</a:t>
            </a:r>
            <a:endParaRPr lang="en-US" dirty="0" smtClean="0"/>
          </a:p>
          <a:p>
            <a:pPr algn="r"/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pPr algn="r"/>
            <a:r>
              <a:rPr lang="en-US" dirty="0" smtClean="0"/>
              <a:t>Twitter: @</a:t>
            </a:r>
            <a:r>
              <a:rPr lang="en-US" dirty="0" err="1" smtClean="0"/>
              <a:t>LinqKinq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76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 descr="C:\Users\Jim\AppData\Local\Microsoft\Windows\Temporary Internet Files\Content.IE5\TAGOILYF\MC90043156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905000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97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Vote of No Confidence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Database First != DDD</a:t>
            </a:r>
          </a:p>
          <a:p>
            <a:r>
              <a:rPr lang="en-US" dirty="0" smtClean="0"/>
              <a:t>Missing Lazy Loading</a:t>
            </a:r>
          </a:p>
          <a:p>
            <a:r>
              <a:rPr lang="en-US" dirty="0" smtClean="0"/>
              <a:t>Shared Canonical Model</a:t>
            </a:r>
          </a:p>
          <a:p>
            <a:r>
              <a:rPr lang="en-US" dirty="0" smtClean="0"/>
              <a:t>Persistence Ignorance</a:t>
            </a:r>
          </a:p>
          <a:p>
            <a:r>
              <a:rPr lang="en-US" dirty="0" smtClean="0"/>
              <a:t>Not source control friendly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39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EF 4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numCol="2">
            <a:normAutofit/>
          </a:bodyPr>
          <a:lstStyle/>
          <a:p>
            <a:r>
              <a:rPr lang="en-US" dirty="0" smtClean="0"/>
              <a:t>Model first</a:t>
            </a:r>
          </a:p>
          <a:p>
            <a:r>
              <a:rPr lang="en-US" dirty="0" smtClean="0"/>
              <a:t>Lazy Loading</a:t>
            </a:r>
          </a:p>
          <a:p>
            <a:r>
              <a:rPr lang="en-US" dirty="0" err="1" smtClean="0"/>
              <a:t>ObjectSet</a:t>
            </a:r>
            <a:r>
              <a:rPr lang="en-US" dirty="0" smtClean="0"/>
              <a:t>/</a:t>
            </a:r>
            <a:r>
              <a:rPr lang="en-US" dirty="0" err="1" smtClean="0"/>
              <a:t>DbSet</a:t>
            </a:r>
            <a:endParaRPr lang="en-US" dirty="0" smtClean="0"/>
          </a:p>
          <a:p>
            <a:r>
              <a:rPr lang="en-US" dirty="0" smtClean="0"/>
              <a:t>Foreign Key</a:t>
            </a:r>
          </a:p>
          <a:p>
            <a:r>
              <a:rPr lang="en-US" dirty="0" smtClean="0"/>
              <a:t>Code First (CTP)</a:t>
            </a:r>
            <a:endParaRPr lang="en-US" dirty="0"/>
          </a:p>
          <a:p>
            <a:r>
              <a:rPr lang="en-US" dirty="0" smtClean="0"/>
              <a:t>T4 Code Generation</a:t>
            </a:r>
          </a:p>
          <a:p>
            <a:r>
              <a:rPr lang="en-US" dirty="0" smtClean="0"/>
              <a:t>Self Tracking Entities</a:t>
            </a:r>
          </a:p>
          <a:p>
            <a:r>
              <a:rPr lang="en-US" dirty="0" smtClean="0"/>
              <a:t>POCO </a:t>
            </a:r>
          </a:p>
          <a:p>
            <a:r>
              <a:rPr lang="en-US" dirty="0" err="1" smtClean="0"/>
              <a:t>Pluralization</a:t>
            </a:r>
            <a:endParaRPr lang="en-US" dirty="0" smtClean="0"/>
          </a:p>
          <a:p>
            <a:r>
              <a:rPr lang="en-US" dirty="0" smtClean="0"/>
              <a:t>Complex type support in designer</a:t>
            </a:r>
          </a:p>
          <a:p>
            <a:r>
              <a:rPr lang="en-US" dirty="0" smtClean="0"/>
              <a:t>Better TSQL</a:t>
            </a:r>
          </a:p>
          <a:p>
            <a:r>
              <a:rPr lang="en-US" dirty="0" smtClean="0"/>
              <a:t>Interfaces (</a:t>
            </a:r>
            <a:r>
              <a:rPr lang="en-US" dirty="0" err="1" smtClean="0"/>
              <a:t>IObjectSet</a:t>
            </a:r>
            <a:r>
              <a:rPr lang="en-US" dirty="0" smtClean="0"/>
              <a:t>)</a:t>
            </a:r>
          </a:p>
          <a:p>
            <a:r>
              <a:rPr lang="en-US" dirty="0" smtClean="0"/>
              <a:t>Self-tracking entities</a:t>
            </a:r>
          </a:p>
          <a:p>
            <a:r>
              <a:rPr lang="en-US" dirty="0" smtClean="0"/>
              <a:t>More LINQ Operators</a:t>
            </a:r>
          </a:p>
          <a:p>
            <a:r>
              <a:rPr lang="en-US" dirty="0" err="1" smtClean="0"/>
              <a:t>ExecuteStoreQuery</a:t>
            </a:r>
            <a:endParaRPr lang="en-US" dirty="0" smtClean="0"/>
          </a:p>
          <a:p>
            <a:r>
              <a:rPr lang="en-US" dirty="0" err="1" smtClean="0"/>
              <a:t>ExecuteStoreCommand</a:t>
            </a:r>
            <a:endParaRPr lang="en-US" dirty="0" smtClean="0"/>
          </a:p>
          <a:p>
            <a:r>
              <a:rPr lang="en-US" dirty="0" smtClean="0"/>
              <a:t>Model defined functions</a:t>
            </a:r>
          </a:p>
          <a:p>
            <a:r>
              <a:rPr lang="en-US" dirty="0" smtClean="0"/>
              <a:t>Code-First (Feature CTP)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97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Improved TSQL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438400" y="1600200"/>
            <a:ext cx="6096000" cy="1752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>(from c in Customers</a:t>
            </a:r>
          </a:p>
          <a:p>
            <a:pPr marL="0" indent="0">
              <a:buNone/>
            </a:pPr>
            <a:r>
              <a:rPr lang="en-US" sz="2800" dirty="0"/>
              <a:t>where </a:t>
            </a:r>
            <a:r>
              <a:rPr lang="en-US" sz="2800" dirty="0" err="1"/>
              <a:t>c.City.StartsWith</a:t>
            </a:r>
            <a:r>
              <a:rPr lang="en-US" sz="2800" dirty="0"/>
              <a:t>("L")</a:t>
            </a:r>
          </a:p>
          <a:p>
            <a:pPr marL="0" indent="0">
              <a:buNone/>
            </a:pPr>
            <a:r>
              <a:rPr lang="en-US" sz="2800" dirty="0"/>
              <a:t>select c).Count()</a:t>
            </a:r>
          </a:p>
        </p:txBody>
      </p:sp>
      <p:sp>
        <p:nvSpPr>
          <p:cNvPr id="4" name="Rectangle 3"/>
          <p:cNvSpPr/>
          <p:nvPr/>
        </p:nvSpPr>
        <p:spPr>
          <a:xfrm>
            <a:off x="1160416" y="3531326"/>
            <a:ext cx="64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SELECT </a:t>
            </a:r>
          </a:p>
          <a:p>
            <a:r>
              <a:rPr lang="en-US" dirty="0"/>
              <a:t>[GroupBy1].[A1] AS [C1]</a:t>
            </a:r>
          </a:p>
          <a:p>
            <a:r>
              <a:rPr lang="en-US" dirty="0"/>
              <a:t>FROM   ( </a:t>
            </a:r>
            <a:r>
              <a:rPr lang="en-US" dirty="0">
                <a:solidFill>
                  <a:schemeClr val="accent1"/>
                </a:solidFill>
              </a:rPr>
              <a:t>SELECT cast(1 as bit) AS X </a:t>
            </a:r>
            <a:r>
              <a:rPr lang="en-US" dirty="0"/>
              <a:t>) AS [SingleRowTable1]</a:t>
            </a:r>
          </a:p>
          <a:p>
            <a:r>
              <a:rPr lang="en-US" dirty="0" smtClean="0"/>
              <a:t>LEFT OUTER JOIN  (SELECT 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COUNT(cast(1 </a:t>
            </a:r>
            <a:r>
              <a:rPr lang="en-US" dirty="0">
                <a:solidFill>
                  <a:schemeClr val="accent1"/>
                </a:solidFill>
              </a:rPr>
              <a:t>as bit)) </a:t>
            </a:r>
            <a:r>
              <a:rPr lang="en-US" dirty="0"/>
              <a:t>AS [A1]</a:t>
            </a:r>
          </a:p>
          <a:p>
            <a:r>
              <a:rPr lang="en-US" dirty="0"/>
              <a:t>FROM [</a:t>
            </a:r>
            <a:r>
              <a:rPr lang="en-US" dirty="0" err="1"/>
              <a:t>dbo</a:t>
            </a:r>
            <a:r>
              <a:rPr lang="en-US" dirty="0"/>
              <a:t>].[Customers] AS [Extent1]</a:t>
            </a:r>
          </a:p>
          <a:p>
            <a:r>
              <a:rPr lang="en-US" dirty="0"/>
              <a:t>WHERE (</a:t>
            </a:r>
            <a:r>
              <a:rPr lang="en-US" dirty="0">
                <a:solidFill>
                  <a:schemeClr val="tx2"/>
                </a:solidFill>
              </a:rPr>
              <a:t>CAST(CHARINDEX(N'L', [Extent1].[City]) AS </a:t>
            </a:r>
            <a:r>
              <a:rPr lang="en-US" dirty="0" err="1">
                <a:solidFill>
                  <a:schemeClr val="tx2"/>
                </a:solidFill>
              </a:rPr>
              <a:t>int</a:t>
            </a:r>
            <a:r>
              <a:rPr lang="en-US" dirty="0">
                <a:solidFill>
                  <a:schemeClr val="tx2"/>
                </a:solidFill>
              </a:rPr>
              <a:t>)) = 1 </a:t>
            </a:r>
            <a:r>
              <a:rPr lang="en-US" dirty="0"/>
              <a:t>) AS [GroupBy1] ON </a:t>
            </a:r>
            <a:r>
              <a:rPr lang="en-US" dirty="0">
                <a:solidFill>
                  <a:schemeClr val="accent1"/>
                </a:solidFill>
              </a:rPr>
              <a:t>1 = 1</a:t>
            </a:r>
          </a:p>
        </p:txBody>
      </p:sp>
      <p:sp>
        <p:nvSpPr>
          <p:cNvPr id="5" name="Rectangle 4"/>
          <p:cNvSpPr/>
          <p:nvPr/>
        </p:nvSpPr>
        <p:spPr>
          <a:xfrm>
            <a:off x="1160416" y="3561806"/>
            <a:ext cx="65357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SELECT </a:t>
            </a:r>
          </a:p>
          <a:p>
            <a:r>
              <a:rPr lang="en-US" dirty="0"/>
              <a:t>[GroupBy1].[A1] AS [C1]</a:t>
            </a:r>
          </a:p>
          <a:p>
            <a:r>
              <a:rPr lang="en-US" dirty="0"/>
              <a:t>FROM ( SELECT </a:t>
            </a:r>
          </a:p>
          <a:p>
            <a:r>
              <a:rPr lang="en-US" dirty="0"/>
              <a:t>COUNT(1) AS [A1]</a:t>
            </a:r>
          </a:p>
          <a:p>
            <a:r>
              <a:rPr lang="en-US" dirty="0"/>
              <a:t>FROM [</a:t>
            </a:r>
            <a:r>
              <a:rPr lang="en-US" dirty="0" err="1"/>
              <a:t>dbo</a:t>
            </a:r>
            <a:r>
              <a:rPr lang="en-US" dirty="0"/>
              <a:t>].[Customers] AS [Extent1]</a:t>
            </a:r>
          </a:p>
          <a:p>
            <a:r>
              <a:rPr lang="en-US" dirty="0"/>
              <a:t>WHERE </a:t>
            </a:r>
            <a:r>
              <a:rPr lang="en-US" dirty="0">
                <a:solidFill>
                  <a:schemeClr val="accent1"/>
                </a:solidFill>
              </a:rPr>
              <a:t>[Extent1].[City] LIKE N'L%'</a:t>
            </a:r>
          </a:p>
          <a:p>
            <a:r>
              <a:rPr lang="en-US" dirty="0"/>
              <a:t>)  AS [GroupBy1]</a:t>
            </a:r>
          </a:p>
        </p:txBody>
      </p:sp>
    </p:spTree>
    <p:extLst>
      <p:ext uri="{BB962C8B-B14F-4D97-AF65-F5344CB8AC3E}">
        <p14:creationId xmlns:p14="http://schemas.microsoft.com/office/powerpoint/2010/main" val="10441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MSDN Data Development Center:   </a:t>
            </a:r>
            <a:r>
              <a:rPr lang="en-US" sz="2800" dirty="0" smtClean="0">
                <a:hlinkClick r:id="rId2"/>
              </a:rPr>
              <a:t>http://msdn.com/data</a:t>
            </a:r>
            <a:endParaRPr lang="en-US" sz="2800" dirty="0" smtClean="0"/>
          </a:p>
          <a:p>
            <a:r>
              <a:rPr lang="en-US" sz="2800" dirty="0" smtClean="0"/>
              <a:t>ADO.NET Team Blog:                     </a:t>
            </a:r>
            <a:r>
              <a:rPr lang="en-US" sz="2800" dirty="0" smtClean="0">
                <a:hlinkClick r:id="rId3"/>
              </a:rPr>
              <a:t>http://blogs.msdn.com/adonet</a:t>
            </a:r>
            <a:endParaRPr lang="en-US" sz="2800" dirty="0" smtClean="0"/>
          </a:p>
          <a:p>
            <a:r>
              <a:rPr lang="en-US" sz="2800" dirty="0" smtClean="0"/>
              <a:t>EF Design Blog:                             </a:t>
            </a:r>
            <a:r>
              <a:rPr lang="en-US" sz="2800" dirty="0" smtClean="0">
                <a:hlinkClick r:id="rId4"/>
              </a:rPr>
              <a:t>http://blogs.msdn.com/efdesign</a:t>
            </a:r>
            <a:endParaRPr lang="en-US" sz="2800" dirty="0" smtClean="0"/>
          </a:p>
          <a:p>
            <a:r>
              <a:rPr lang="en-US" sz="2800" dirty="0" smtClean="0"/>
              <a:t>Julie </a:t>
            </a:r>
            <a:r>
              <a:rPr lang="en-US" sz="2800" dirty="0" err="1" smtClean="0"/>
              <a:t>Lerman</a:t>
            </a:r>
            <a:r>
              <a:rPr lang="en-US" sz="2800" dirty="0" smtClean="0"/>
              <a:t>:                                 </a:t>
            </a:r>
            <a:r>
              <a:rPr lang="en-US" sz="2800" dirty="0" smtClean="0">
                <a:hlinkClick r:id="rId5"/>
              </a:rPr>
              <a:t>http://learnentityframework.com</a:t>
            </a:r>
            <a:r>
              <a:rPr lang="en-US" sz="28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273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0" y="4648200"/>
            <a:ext cx="4191000" cy="1387813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Jim </a:t>
            </a:r>
            <a:r>
              <a:rPr lang="en-US" dirty="0" err="1" smtClean="0"/>
              <a:t>Wooley</a:t>
            </a:r>
            <a:endParaRPr lang="en-US" dirty="0" smtClean="0"/>
          </a:p>
          <a:p>
            <a:pPr algn="r"/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pPr algn="r"/>
            <a:r>
              <a:rPr lang="en-US" dirty="0" smtClean="0"/>
              <a:t>@</a:t>
            </a:r>
            <a:r>
              <a:rPr lang="en-US" dirty="0" err="1" smtClean="0"/>
              <a:t>LinqKinq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2050" name="Picture 2" descr="C:\Users\Jim\AppData\Local\Microsoft\Windows\Temporary Internet Files\Content.IE5\TAGOILYF\MC90043156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9" y="1395412"/>
            <a:ext cx="3405187" cy="340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78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2354</TotalTime>
  <Words>316</Words>
  <Application>Microsoft Office PowerPoint</Application>
  <PresentationFormat>On-screen Show (4:3)</PresentationFormat>
  <Paragraphs>66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Horizon</vt:lpstr>
      <vt:lpstr>EF 4  Restoring the Confidence</vt:lpstr>
      <vt:lpstr>Questions?</vt:lpstr>
      <vt:lpstr>Vote of No Confidence</vt:lpstr>
      <vt:lpstr>EF 4 Features</vt:lpstr>
      <vt:lpstr>Improved TSQL</vt:lpstr>
      <vt:lpstr>REsources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 4 – Restoring the Confidence</dc:title>
  <dc:creator>Jim</dc:creator>
  <cp:lastModifiedBy>Jim</cp:lastModifiedBy>
  <cp:revision>11</cp:revision>
  <dcterms:created xsi:type="dcterms:W3CDTF">2010-07-29T00:06:22Z</dcterms:created>
  <dcterms:modified xsi:type="dcterms:W3CDTF">2010-08-07T02:05:50Z</dcterms:modified>
</cp:coreProperties>
</file>