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7" r:id="rId3"/>
    <p:sldId id="263" r:id="rId4"/>
    <p:sldId id="258" r:id="rId5"/>
    <p:sldId id="259" r:id="rId6"/>
    <p:sldId id="265" r:id="rId7"/>
    <p:sldId id="260" r:id="rId8"/>
    <p:sldId id="264" r:id="rId9"/>
    <p:sldId id="268" r:id="rId10"/>
    <p:sldId id="269" r:id="rId11"/>
    <p:sldId id="266" r:id="rId12"/>
    <p:sldId id="25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87" autoAdjust="0"/>
    <p:restoredTop sz="86364" autoAdjust="0"/>
  </p:normalViewPr>
  <p:slideViewPr>
    <p:cSldViewPr>
      <p:cViewPr>
        <p:scale>
          <a:sx n="100" d="100"/>
          <a:sy n="100" d="100"/>
        </p:scale>
        <p:origin x="-906" y="54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ounded Rectangle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0" name="Subtitle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23AB670-7359-4605-B623-294233ECE698}" type="datetimeFigureOut">
              <a:rPr lang="en-US" smtClean="0"/>
              <a:pPr/>
              <a:t>3/13/2009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F979B85-9CEB-4E91-9032-FE589DBF1D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23AB670-7359-4605-B623-294233ECE698}" type="datetimeFigureOut">
              <a:rPr lang="en-US" smtClean="0"/>
              <a:pPr/>
              <a:t>3/13/2009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F979B85-9CEB-4E91-9032-FE589DBF1D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23AB670-7359-4605-B623-294233ECE698}" type="datetimeFigureOut">
              <a:rPr lang="en-US" smtClean="0"/>
              <a:pPr/>
              <a:t>3/13/2009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F979B85-9CEB-4E91-9032-FE589DBF1D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23AB670-7359-4605-B623-294233ECE698}" type="datetimeFigureOut">
              <a:rPr lang="en-US" smtClean="0"/>
              <a:pPr/>
              <a:t>3/13/2009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F979B85-9CEB-4E91-9032-FE589DBF1D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ed Rectangle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23AB670-7359-4605-B623-294233ECE698}" type="datetimeFigureOut">
              <a:rPr lang="en-US" smtClean="0"/>
              <a:pPr/>
              <a:t>3/13/2009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F979B85-9CEB-4E91-9032-FE589DBF1D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23AB670-7359-4605-B623-294233ECE698}" type="datetimeFigureOut">
              <a:rPr lang="en-US" smtClean="0"/>
              <a:pPr/>
              <a:t>3/13/2009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F979B85-9CEB-4E91-9032-FE589DBF1D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23AB670-7359-4605-B623-294233ECE698}" type="datetimeFigureOut">
              <a:rPr lang="en-US" smtClean="0"/>
              <a:pPr/>
              <a:t>3/13/2009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F979B85-9CEB-4E91-9032-FE589DBF1D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23AB670-7359-4605-B623-294233ECE698}" type="datetimeFigureOut">
              <a:rPr lang="en-US" smtClean="0"/>
              <a:pPr/>
              <a:t>3/13/2009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F979B85-9CEB-4E91-9032-FE589DBF1D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23AB670-7359-4605-B623-294233ECE698}" type="datetimeFigureOut">
              <a:rPr lang="en-US" smtClean="0"/>
              <a:pPr/>
              <a:t>3/13/2009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F979B85-9CEB-4E91-9032-FE589DBF1D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23AB670-7359-4605-B623-294233ECE698}" type="datetimeFigureOut">
              <a:rPr lang="en-US" smtClean="0"/>
              <a:pPr/>
              <a:t>3/13/2009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F979B85-9CEB-4E91-9032-FE589DBF1D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 Single Corner Rectangle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23AB670-7359-4605-B623-294233ECE698}" type="datetimeFigureOut">
              <a:rPr lang="en-US" smtClean="0"/>
              <a:pPr/>
              <a:t>3/13/2009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F979B85-9CEB-4E91-9032-FE589DBF1DF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ounded Rectangle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23AB670-7359-4605-B623-294233ECE698}" type="datetimeFigureOut">
              <a:rPr lang="en-US" smtClean="0"/>
              <a:pPr/>
              <a:t>3/13/2009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9F979B85-9CEB-4E91-9032-FE589DBF1DF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witter.com/LinqKinq" TargetMode="External"/><Relationship Id="rId2" Type="http://schemas.openxmlformats.org/officeDocument/2006/relationships/hyperlink" Target="http://www.tinqlinq.com/" TargetMode="External"/><Relationship Id="rId1" Type="http://schemas.openxmlformats.org/officeDocument/2006/relationships/slideLayout" Target="../slideLayouts/slideLayout1.xml"/><Relationship Id="rId4" Type="http://schemas.openxmlformats.org/officeDocument/2006/relationships/hyperlink" Target="mailto:JimWooley@hotmail.com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localhost:18752/Northwind.svc/Products?$filter=(UnitsInStock)%20gt%20(100)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witter.com/LinqKinq" TargetMode="External"/><Relationship Id="rId2" Type="http://schemas.openxmlformats.org/officeDocument/2006/relationships/hyperlink" Target="http://www.tinqlinq.com/" TargetMode="External"/><Relationship Id="rId1" Type="http://schemas.openxmlformats.org/officeDocument/2006/relationships/slideLayout" Target="../slideLayouts/slideLayout1.xml"/><Relationship Id="rId4" Type="http://schemas.openxmlformats.org/officeDocument/2006/relationships/hyperlink" Target="mailto:JimWooley@hotmail.com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isto.com/roeder/dotnet/Default.aspx?Target=code://System.Core:3.5.0.0:b77a5c561934e089/System.Linq.Expressions.Expression/Constant(Object):System.Linq.Expressions.ConstantExpression" TargetMode="External"/><Relationship Id="rId3" Type="http://schemas.openxmlformats.org/officeDocument/2006/relationships/hyperlink" Target="http://www.aisto.com/roeder/dotnet/Default.aspx?Target=code://System.Data.Linq:3.5.0.0:b77a5c561934e089/System.Data.Linq.Table%3c%3e/GetEnumerator():System.Collections.Generic.IEnumerator%3c%3c!0%3e%3e" TargetMode="External"/><Relationship Id="rId7" Type="http://schemas.openxmlformats.org/officeDocument/2006/relationships/hyperlink" Target="http://www.aisto.com/roeder/dotnet/Default.aspx?Target=code://System.Core:3.5.0.0:b77a5c561934e089/System.Linq.Expressions.Expression" TargetMode="External"/><Relationship Id="rId2" Type="http://schemas.openxmlformats.org/officeDocument/2006/relationships/hyperlink" Target="http://www.aisto.com/roeder/dotnet/Default.aspx?Target=code://mscorlib:2.0.0.0:b77a5c561934e089/System.Collections.Generic.IEnumerator%3c%3e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aisto.com/roeder/dotnet/Default.aspx?Target=code://System.Data.Linq:3.5.0.0:b77a5c561934e089/System.Data.Linq.Provider.IProvider/Execute(System.Linq.Expressions.Expression):System.Data.Linq.IExecuteResult" TargetMode="External"/><Relationship Id="rId5" Type="http://schemas.openxmlformats.org/officeDocument/2006/relationships/hyperlink" Target="http://www.aisto.com/roeder/dotnet/Default.aspx?Target=code://System.Data.Linq:3.5.0.0:b77a5c561934e089/System.Data.Linq.DataContext/property:Provider:System.Data.Linq.Provider.IProvider" TargetMode="External"/><Relationship Id="rId10" Type="http://schemas.openxmlformats.org/officeDocument/2006/relationships/hyperlink" Target="http://www.aisto.com/roeder/dotnet/Default.aspx?Target=code://mscorlib:2.0.0.0:b77a5c561934e089/System.Collections.Generic.IEnumerable%3c%3e/GetEnumerator():System.Collections.Generic.IEnumerator%3c%3c!0%3e%3e" TargetMode="External"/><Relationship Id="rId4" Type="http://schemas.openxmlformats.org/officeDocument/2006/relationships/hyperlink" Target="http://www.aisto.com/roeder/dotnet/Default.aspx?Target=code://System.Data.Linq:3.5.0.0:b77a5c561934e089/System.Data.Linq.Table%3c%3c!0%3e%3e/context:System.Data.Linq.DataContext" TargetMode="External"/><Relationship Id="rId9" Type="http://schemas.openxmlformats.org/officeDocument/2006/relationships/hyperlink" Target="http://www.aisto.com/roeder/dotnet/Default.aspx?Target=code://System.Data.Linq:3.5.0.0:b77a5c561934e089/System.Data.Linq.IExecuteResult/property:ReturnValue:Object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Inside LINQ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Jim Wooley</a:t>
            </a:r>
            <a:br>
              <a:rPr lang="en-US" dirty="0" smtClean="0"/>
            </a:br>
            <a:r>
              <a:rPr lang="en-US" dirty="0" smtClean="0">
                <a:hlinkClick r:id="rId2"/>
              </a:rPr>
              <a:t>www.TinqLinq.com</a:t>
            </a:r>
            <a:endParaRPr lang="en-US" dirty="0" smtClean="0"/>
          </a:p>
          <a:p>
            <a:r>
              <a:rPr lang="en-US" dirty="0" smtClean="0">
                <a:hlinkClick r:id="rId3"/>
              </a:rPr>
              <a:t>www.Twitter.com/LinqKinq</a:t>
            </a:r>
            <a:endParaRPr lang="en-US" dirty="0" smtClean="0"/>
          </a:p>
          <a:p>
            <a:r>
              <a:rPr lang="en-US" dirty="0" smtClean="0">
                <a:hlinkClick r:id="rId4"/>
              </a:rPr>
              <a:t>JimWooley@hotmail.com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810000" y="1524000"/>
            <a:ext cx="990600" cy="43434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391400" cy="1143000"/>
          </a:xfrm>
        </p:spPr>
        <p:txBody>
          <a:bodyPr/>
          <a:lstStyle/>
          <a:p>
            <a:r>
              <a:rPr lang="en-US" dirty="0" smtClean="0"/>
              <a:t>Entity mapping layers</a:t>
            </a:r>
            <a:endParaRPr lang="en-US" dirty="0"/>
          </a:p>
        </p:txBody>
      </p:sp>
      <p:grpSp>
        <p:nvGrpSpPr>
          <p:cNvPr id="3" name="Group 20"/>
          <p:cNvGrpSpPr>
            <a:grpSpLocks/>
          </p:cNvGrpSpPr>
          <p:nvPr/>
        </p:nvGrpSpPr>
        <p:grpSpPr bwMode="auto">
          <a:xfrm>
            <a:off x="533400" y="2819400"/>
            <a:ext cx="1066800" cy="1572371"/>
            <a:chOff x="480" y="2496"/>
            <a:chExt cx="720" cy="791"/>
          </a:xfrm>
          <a:gradFill flip="none" rotWithShape="1">
            <a:gsLst>
              <a:gs pos="0">
                <a:schemeClr val="bg1">
                  <a:lumMod val="75000"/>
                  <a:shade val="30000"/>
                  <a:satMod val="115000"/>
                </a:schemeClr>
              </a:gs>
              <a:gs pos="50000">
                <a:schemeClr val="bg1">
                  <a:lumMod val="75000"/>
                  <a:shade val="67500"/>
                  <a:satMod val="115000"/>
                </a:schemeClr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</p:grpSpPr>
        <p:sp>
          <p:nvSpPr>
            <p:cNvPr id="4" name="AutoShape 21"/>
            <p:cNvSpPr>
              <a:spLocks noChangeArrowheads="1"/>
            </p:cNvSpPr>
            <p:nvPr/>
          </p:nvSpPr>
          <p:spPr bwMode="auto">
            <a:xfrm>
              <a:off x="480" y="2496"/>
              <a:ext cx="720" cy="791"/>
            </a:xfrm>
            <a:prstGeom prst="flowChartMagneticDisk">
              <a:avLst/>
            </a:pr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/>
              <a:endParaRPr lang="en-US" sz="1400">
                <a:latin typeface="Segoe Semibold" pitchFamily="34" charset="0"/>
              </a:endParaRPr>
            </a:p>
          </p:txBody>
        </p:sp>
        <p:sp>
          <p:nvSpPr>
            <p:cNvPr id="5" name="Text Box 22"/>
            <p:cNvSpPr txBox="1">
              <a:spLocks noChangeArrowheads="1"/>
            </p:cNvSpPr>
            <p:nvPr/>
          </p:nvSpPr>
          <p:spPr bwMode="auto">
            <a:xfrm>
              <a:off x="531" y="2879"/>
              <a:ext cx="640" cy="31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-US" sz="1400" b="1" dirty="0" smtClean="0">
                  <a:solidFill>
                    <a:schemeClr val="accent5"/>
                  </a:solidFill>
                  <a:latin typeface="Arial" charset="0"/>
                </a:rPr>
                <a:t>Physical</a:t>
              </a:r>
            </a:p>
            <a:p>
              <a:pPr algn="ctr" eaLnBrk="1" hangingPunct="1">
                <a:spcBef>
                  <a:spcPct val="50000"/>
                </a:spcBef>
              </a:pPr>
              <a:endParaRPr lang="en-US" sz="1400" b="1" dirty="0">
                <a:latin typeface="Arial" charset="0"/>
              </a:endParaRPr>
            </a:p>
          </p:txBody>
        </p:sp>
      </p:grpSp>
      <p:sp>
        <p:nvSpPr>
          <p:cNvPr id="6" name="Rectangle 5"/>
          <p:cNvSpPr/>
          <p:nvPr/>
        </p:nvSpPr>
        <p:spPr>
          <a:xfrm>
            <a:off x="4953000" y="1524000"/>
            <a:ext cx="1752600" cy="43434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/>
          </a:p>
        </p:txBody>
      </p:sp>
      <p:sp>
        <p:nvSpPr>
          <p:cNvPr id="8" name="Rectangle 7"/>
          <p:cNvSpPr/>
          <p:nvPr/>
        </p:nvSpPr>
        <p:spPr>
          <a:xfrm>
            <a:off x="2209800" y="1524000"/>
            <a:ext cx="1447800" cy="43434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9" name="TextBox 8"/>
          <p:cNvSpPr txBox="1"/>
          <p:nvPr/>
        </p:nvSpPr>
        <p:spPr>
          <a:xfrm>
            <a:off x="2590800" y="1600200"/>
            <a:ext cx="7665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</a:rPr>
              <a:t>Logical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67000" y="1981200"/>
            <a:ext cx="66075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</a:rPr>
              <a:t>SSDL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886200" y="1600200"/>
            <a:ext cx="9156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</a:rPr>
              <a:t>Mapping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038600" y="1981200"/>
            <a:ext cx="838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</a:rPr>
              <a:t>MSL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257800" y="1600200"/>
            <a:ext cx="10983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</a:rPr>
              <a:t>Conceptual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486400" y="1981200"/>
            <a:ext cx="6815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</a:rPr>
              <a:t>CSDL</a:t>
            </a:r>
          </a:p>
        </p:txBody>
      </p:sp>
      <p:sp>
        <p:nvSpPr>
          <p:cNvPr id="15" name="Rectangle 14"/>
          <p:cNvSpPr/>
          <p:nvPr/>
        </p:nvSpPr>
        <p:spPr>
          <a:xfrm>
            <a:off x="7162800" y="2895600"/>
            <a:ext cx="1371600" cy="3048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accent5"/>
                </a:solidFill>
              </a:rPr>
              <a:t>Author</a:t>
            </a:r>
            <a:endParaRPr lang="en-US" sz="1400" dirty="0">
              <a:solidFill>
                <a:schemeClr val="accent5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7162800" y="3200400"/>
            <a:ext cx="1371600" cy="7620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17" name="Rectangle 16"/>
          <p:cNvSpPr/>
          <p:nvPr/>
        </p:nvSpPr>
        <p:spPr>
          <a:xfrm>
            <a:off x="7162800" y="4343400"/>
            <a:ext cx="1371600" cy="3048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accent5"/>
                </a:solidFill>
              </a:rPr>
              <a:t>Publisher</a:t>
            </a:r>
            <a:endParaRPr lang="en-US" sz="1400" dirty="0">
              <a:solidFill>
                <a:schemeClr val="accent5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7162800" y="4648200"/>
            <a:ext cx="1371600" cy="7620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20" name="Oval 19"/>
          <p:cNvSpPr/>
          <p:nvPr/>
        </p:nvSpPr>
        <p:spPr>
          <a:xfrm>
            <a:off x="2286000" y="2514600"/>
            <a:ext cx="1219200" cy="685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Author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21" name="Oval 20"/>
          <p:cNvSpPr/>
          <p:nvPr/>
        </p:nvSpPr>
        <p:spPr>
          <a:xfrm>
            <a:off x="2286000" y="4191000"/>
            <a:ext cx="1219200" cy="685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</a:rPr>
              <a:t>Address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22" name="Oval 21"/>
          <p:cNvSpPr/>
          <p:nvPr/>
        </p:nvSpPr>
        <p:spPr>
          <a:xfrm>
            <a:off x="2286000" y="4953000"/>
            <a:ext cx="1219200" cy="685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smtClean="0">
                <a:solidFill>
                  <a:schemeClr val="tx1"/>
                </a:solidFill>
              </a:rPr>
              <a:t>Publisher</a:t>
            </a:r>
            <a:endParaRPr lang="en-US" sz="1100" dirty="0">
              <a:solidFill>
                <a:schemeClr val="tx1"/>
              </a:solidFill>
            </a:endParaRPr>
          </a:p>
        </p:txBody>
      </p:sp>
      <p:cxnSp>
        <p:nvCxnSpPr>
          <p:cNvPr id="24" name="Straight Arrow Connector 23"/>
          <p:cNvCxnSpPr/>
          <p:nvPr/>
        </p:nvCxnSpPr>
        <p:spPr>
          <a:xfrm>
            <a:off x="1676400" y="3505200"/>
            <a:ext cx="457200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rot="10800000">
            <a:off x="1600200" y="3962400"/>
            <a:ext cx="533400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Oval 27"/>
          <p:cNvSpPr/>
          <p:nvPr/>
        </p:nvSpPr>
        <p:spPr>
          <a:xfrm>
            <a:off x="5029200" y="2971800"/>
            <a:ext cx="1524000" cy="685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Author</a:t>
            </a:r>
          </a:p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Entity</a:t>
            </a:r>
          </a:p>
        </p:txBody>
      </p:sp>
      <p:sp>
        <p:nvSpPr>
          <p:cNvPr id="29" name="Oval 28"/>
          <p:cNvSpPr/>
          <p:nvPr/>
        </p:nvSpPr>
        <p:spPr>
          <a:xfrm>
            <a:off x="5105400" y="4419600"/>
            <a:ext cx="1524000" cy="685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Publisher</a:t>
            </a:r>
          </a:p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Entity</a:t>
            </a:r>
            <a:endParaRPr lang="en-US" sz="1400" dirty="0">
              <a:solidFill>
                <a:schemeClr val="tx1"/>
              </a:solidFill>
            </a:endParaRPr>
          </a:p>
        </p:txBody>
      </p:sp>
      <p:cxnSp>
        <p:nvCxnSpPr>
          <p:cNvPr id="32" name="Straight Connector 31"/>
          <p:cNvCxnSpPr>
            <a:stCxn id="20" idx="6"/>
            <a:endCxn id="28" idx="2"/>
          </p:cNvCxnSpPr>
          <p:nvPr/>
        </p:nvCxnSpPr>
        <p:spPr>
          <a:xfrm>
            <a:off x="3505200" y="2857500"/>
            <a:ext cx="1524000" cy="457200"/>
          </a:xfrm>
          <a:prstGeom prst="line">
            <a:avLst/>
          </a:prstGeom>
          <a:ln w="38100" cmpd="sng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>
            <a:stCxn id="21" idx="6"/>
            <a:endCxn id="28" idx="2"/>
          </p:cNvCxnSpPr>
          <p:nvPr/>
        </p:nvCxnSpPr>
        <p:spPr>
          <a:xfrm flipV="1">
            <a:off x="3505200" y="3314700"/>
            <a:ext cx="1524000" cy="1219200"/>
          </a:xfrm>
          <a:prstGeom prst="line">
            <a:avLst/>
          </a:prstGeom>
          <a:ln w="38100" cmpd="sng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>
            <a:stCxn id="21" idx="6"/>
            <a:endCxn id="29" idx="2"/>
          </p:cNvCxnSpPr>
          <p:nvPr/>
        </p:nvCxnSpPr>
        <p:spPr>
          <a:xfrm>
            <a:off x="3505200" y="4533900"/>
            <a:ext cx="1600200" cy="228600"/>
          </a:xfrm>
          <a:prstGeom prst="line">
            <a:avLst/>
          </a:prstGeom>
          <a:ln w="38100" cmpd="sng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>
            <a:stCxn id="22" idx="6"/>
            <a:endCxn id="29" idx="2"/>
          </p:cNvCxnSpPr>
          <p:nvPr/>
        </p:nvCxnSpPr>
        <p:spPr>
          <a:xfrm flipV="1">
            <a:off x="3505200" y="4762500"/>
            <a:ext cx="1600200" cy="533400"/>
          </a:xfrm>
          <a:prstGeom prst="line">
            <a:avLst/>
          </a:prstGeom>
          <a:ln w="38100" cmpd="sng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>
            <a:stCxn id="47" idx="6"/>
            <a:endCxn id="28" idx="2"/>
          </p:cNvCxnSpPr>
          <p:nvPr/>
        </p:nvCxnSpPr>
        <p:spPr>
          <a:xfrm flipV="1">
            <a:off x="3505200" y="3314700"/>
            <a:ext cx="1524000" cy="381000"/>
          </a:xfrm>
          <a:prstGeom prst="line">
            <a:avLst/>
          </a:prstGeom>
          <a:ln w="38100" cmpd="sng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Oval 46"/>
          <p:cNvSpPr/>
          <p:nvPr/>
        </p:nvSpPr>
        <p:spPr>
          <a:xfrm>
            <a:off x="2286000" y="3352800"/>
            <a:ext cx="1219200" cy="685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User</a:t>
            </a:r>
            <a:endParaRPr lang="en-US" sz="1400" dirty="0">
              <a:solidFill>
                <a:schemeClr val="tx1"/>
              </a:solidFill>
            </a:endParaRPr>
          </a:p>
        </p:txBody>
      </p:sp>
      <p:cxnSp>
        <p:nvCxnSpPr>
          <p:cNvPr id="52" name="Straight Connector 51"/>
          <p:cNvCxnSpPr>
            <a:stCxn id="47" idx="6"/>
            <a:endCxn id="29" idx="2"/>
          </p:cNvCxnSpPr>
          <p:nvPr/>
        </p:nvCxnSpPr>
        <p:spPr>
          <a:xfrm>
            <a:off x="3505200" y="3695700"/>
            <a:ext cx="1600200" cy="1066800"/>
          </a:xfrm>
          <a:prstGeom prst="line">
            <a:avLst/>
          </a:prstGeom>
          <a:ln w="38100" cmpd="sng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/>
          <p:cNvCxnSpPr/>
          <p:nvPr/>
        </p:nvCxnSpPr>
        <p:spPr>
          <a:xfrm>
            <a:off x="6705600" y="3352800"/>
            <a:ext cx="457200" cy="1588"/>
          </a:xfrm>
          <a:prstGeom prst="straightConnector1">
            <a:avLst/>
          </a:prstGeom>
          <a:ln w="38100">
            <a:solidFill>
              <a:schemeClr val="tx2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Arrow Connector 71"/>
          <p:cNvCxnSpPr/>
          <p:nvPr/>
        </p:nvCxnSpPr>
        <p:spPr>
          <a:xfrm>
            <a:off x="6705600" y="4800600"/>
            <a:ext cx="457200" cy="1588"/>
          </a:xfrm>
          <a:prstGeom prst="straightConnector1">
            <a:avLst/>
          </a:prstGeom>
          <a:ln w="38100">
            <a:solidFill>
              <a:schemeClr val="tx2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System.Data.Services.Client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dirty="0" err="1" smtClean="0"/>
              <a:t>DataServiceContext.CreateQuery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DataServiceQuery</a:t>
            </a:r>
            <a:r>
              <a:rPr lang="en-US" dirty="0" smtClean="0"/>
              <a:t>&lt;T&gt; : </a:t>
            </a:r>
            <a:r>
              <a:rPr lang="en-US" dirty="0" err="1" smtClean="0"/>
              <a:t>Iqueryable</a:t>
            </a:r>
            <a:r>
              <a:rPr lang="en-US" dirty="0" smtClean="0"/>
              <a:t>&lt;T&gt;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Dim Query = </a:t>
            </a:r>
          </a:p>
          <a:p>
            <a:pPr lvl="2">
              <a:buNone/>
            </a:pPr>
            <a:r>
              <a:rPr lang="en-US" dirty="0" smtClean="0"/>
              <a:t>From p in </a:t>
            </a:r>
            <a:r>
              <a:rPr lang="en-US" dirty="0" err="1" smtClean="0"/>
              <a:t>context.CreateQuery</a:t>
            </a:r>
            <a:r>
              <a:rPr lang="en-US" dirty="0" smtClean="0"/>
              <a:t>(Of Product)(“Products”)</a:t>
            </a:r>
          </a:p>
          <a:p>
            <a:pPr lvl="2">
              <a:buNone/>
            </a:pPr>
            <a:r>
              <a:rPr lang="en-US" dirty="0" smtClean="0"/>
              <a:t>Where </a:t>
            </a:r>
            <a:r>
              <a:rPr lang="en-US" dirty="0" err="1" smtClean="0"/>
              <a:t>p.UnitsInStock</a:t>
            </a:r>
            <a:r>
              <a:rPr lang="en-US" dirty="0" smtClean="0"/>
              <a:t> &gt; 100</a:t>
            </a:r>
          </a:p>
          <a:p>
            <a:pPr lvl="2">
              <a:buNone/>
            </a:pPr>
            <a:r>
              <a:rPr lang="en-US" dirty="0" smtClean="0"/>
              <a:t>Select p</a:t>
            </a:r>
          </a:p>
          <a:p>
            <a:endParaRPr lang="en-US" dirty="0" smtClean="0"/>
          </a:p>
          <a:p>
            <a:r>
              <a:rPr lang="en-US" sz="2300" dirty="0" smtClean="0">
                <a:hlinkClick r:id="rId2"/>
              </a:rPr>
              <a:t>http://localhost:18752/Northwind.svc/Products?$filter=(UnitsInStock)%20gt%20(100)</a:t>
            </a:r>
            <a:endParaRPr lang="en-US" sz="2300" dirty="0" smtClean="0"/>
          </a:p>
          <a:p>
            <a:endParaRPr lang="en-US" dirty="0" smtClean="0"/>
          </a:p>
          <a:p>
            <a:r>
              <a:rPr lang="en-US" dirty="0" err="1" smtClean="0"/>
              <a:t>ObjectQuery</a:t>
            </a:r>
            <a:r>
              <a:rPr lang="en-US" dirty="0" smtClean="0"/>
              <a:t>(Of Product).Where(“</a:t>
            </a:r>
            <a:r>
              <a:rPr lang="en-US" dirty="0" err="1" smtClean="0"/>
              <a:t>UnitsInStock</a:t>
            </a:r>
            <a:r>
              <a:rPr lang="en-US" dirty="0" smtClean="0"/>
              <a:t> &gt; 100”)</a:t>
            </a:r>
          </a:p>
          <a:p>
            <a:endParaRPr lang="en-US" dirty="0" smtClean="0"/>
          </a:p>
          <a:p>
            <a:r>
              <a:rPr lang="en-US" dirty="0" smtClean="0"/>
              <a:t>Select t0.* From Products t0 Where t0.UnitsInStock&gt;100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Questions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Jim Wooley</a:t>
            </a:r>
            <a:br>
              <a:rPr lang="en-US" dirty="0" smtClean="0"/>
            </a:br>
            <a:r>
              <a:rPr lang="en-US" dirty="0" smtClean="0">
                <a:hlinkClick r:id="rId2"/>
              </a:rPr>
              <a:t>www.TinqLinq.com</a:t>
            </a:r>
            <a:endParaRPr lang="en-US" dirty="0" smtClean="0"/>
          </a:p>
          <a:p>
            <a:r>
              <a:rPr lang="en-US" dirty="0" smtClean="0">
                <a:hlinkClick r:id="rId3"/>
              </a:rPr>
              <a:t>www.Twitter.com/LinqKinq</a:t>
            </a:r>
            <a:endParaRPr lang="en-US" dirty="0" smtClean="0"/>
          </a:p>
          <a:p>
            <a:r>
              <a:rPr lang="en-US" dirty="0" smtClean="0">
                <a:hlinkClick r:id="rId4"/>
              </a:rPr>
              <a:t>JimWooley@hotmail.com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Demo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System.Linq.Enumerable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Select</a:t>
            </a:r>
          </a:p>
          <a:p>
            <a:r>
              <a:rPr lang="en-US" dirty="0" err="1" smtClean="0"/>
              <a:t>SelectMany</a:t>
            </a:r>
            <a:endParaRPr lang="en-US" dirty="0" smtClean="0"/>
          </a:p>
          <a:p>
            <a:r>
              <a:rPr lang="en-US" dirty="0" smtClean="0"/>
              <a:t>Where</a:t>
            </a:r>
          </a:p>
          <a:p>
            <a:r>
              <a:rPr lang="en-US" dirty="0" err="1" smtClean="0"/>
              <a:t>OrderBy</a:t>
            </a:r>
            <a:endParaRPr lang="en-US" dirty="0" smtClean="0"/>
          </a:p>
          <a:p>
            <a:r>
              <a:rPr lang="en-US" dirty="0" err="1" smtClean="0"/>
              <a:t>OrderByDescending</a:t>
            </a:r>
            <a:endParaRPr lang="en-US" dirty="0" smtClean="0"/>
          </a:p>
          <a:p>
            <a:r>
              <a:rPr lang="en-US" dirty="0" err="1" smtClean="0"/>
              <a:t>ThenBy</a:t>
            </a:r>
            <a:endParaRPr lang="en-US" dirty="0" smtClean="0"/>
          </a:p>
          <a:p>
            <a:r>
              <a:rPr lang="en-US" dirty="0" err="1" smtClean="0"/>
              <a:t>ThenByDescending</a:t>
            </a:r>
            <a:endParaRPr lang="en-US" dirty="0" smtClean="0"/>
          </a:p>
          <a:p>
            <a:r>
              <a:rPr lang="en-US" dirty="0" err="1" smtClean="0"/>
              <a:t>GroupBy</a:t>
            </a:r>
            <a:endParaRPr lang="en-US" dirty="0" smtClean="0"/>
          </a:p>
          <a:p>
            <a:r>
              <a:rPr lang="en-US" dirty="0" err="1" smtClean="0"/>
              <a:t>GroupJoin</a:t>
            </a:r>
            <a:endParaRPr lang="en-US" dirty="0" smtClean="0"/>
          </a:p>
          <a:p>
            <a:r>
              <a:rPr lang="en-US" dirty="0" smtClean="0"/>
              <a:t>Distinct</a:t>
            </a:r>
          </a:p>
          <a:p>
            <a:r>
              <a:rPr lang="en-US" dirty="0" smtClean="0"/>
              <a:t>First</a:t>
            </a:r>
          </a:p>
          <a:p>
            <a:r>
              <a:rPr lang="en-US" dirty="0" smtClean="0"/>
              <a:t>Skip</a:t>
            </a:r>
          </a:p>
          <a:p>
            <a:r>
              <a:rPr lang="en-US" dirty="0" smtClean="0"/>
              <a:t>Take</a:t>
            </a:r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smtClean="0"/>
              <a:t>Aggregate</a:t>
            </a:r>
          </a:p>
          <a:p>
            <a:r>
              <a:rPr lang="en-US" smtClean="0"/>
              <a:t>Average</a:t>
            </a:r>
          </a:p>
          <a:p>
            <a:r>
              <a:rPr lang="en-US" smtClean="0"/>
              <a:t>Count</a:t>
            </a:r>
          </a:p>
          <a:p>
            <a:r>
              <a:rPr lang="en-US" smtClean="0"/>
              <a:t>Min</a:t>
            </a:r>
          </a:p>
          <a:p>
            <a:r>
              <a:rPr lang="en-US" smtClean="0"/>
              <a:t>Max</a:t>
            </a:r>
          </a:p>
          <a:p>
            <a:r>
              <a:rPr lang="en-US" smtClean="0"/>
              <a:t>Sum</a:t>
            </a:r>
          </a:p>
          <a:p>
            <a:r>
              <a:rPr lang="en-US" smtClean="0"/>
              <a:t>Contains</a:t>
            </a:r>
          </a:p>
          <a:p>
            <a:r>
              <a:rPr lang="en-US" smtClean="0"/>
              <a:t>Intersect</a:t>
            </a:r>
          </a:p>
          <a:p>
            <a:r>
              <a:rPr lang="en-US" smtClean="0"/>
              <a:t>Join</a:t>
            </a:r>
          </a:p>
          <a:p>
            <a:r>
              <a:rPr lang="en-US" smtClean="0"/>
              <a:t>Union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System.Xml.Linq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dirty="0" err="1" smtClean="0"/>
              <a:t>XContainer.Elements</a:t>
            </a:r>
            <a:r>
              <a:rPr lang="en-US" dirty="0" smtClean="0"/>
              <a:t>(</a:t>
            </a:r>
            <a:r>
              <a:rPr lang="en-US" dirty="0" err="1" smtClean="0"/>
              <a:t>XName</a:t>
            </a:r>
            <a:r>
              <a:rPr lang="en-US" dirty="0" smtClean="0"/>
              <a:t>) : </a:t>
            </a:r>
            <a:r>
              <a:rPr lang="en-US" dirty="0" err="1" smtClean="0"/>
              <a:t>IEnumerable</a:t>
            </a:r>
            <a:r>
              <a:rPr lang="en-US" dirty="0" smtClean="0"/>
              <a:t>&lt;</a:t>
            </a:r>
            <a:r>
              <a:rPr lang="en-US" dirty="0" err="1" smtClean="0"/>
              <a:t>XElement</a:t>
            </a:r>
            <a:r>
              <a:rPr lang="en-US" dirty="0" smtClean="0"/>
              <a:t>&gt;</a:t>
            </a:r>
          </a:p>
          <a:p>
            <a:pPr>
              <a:buNone/>
            </a:pPr>
            <a:r>
              <a:rPr lang="en-US" dirty="0" err="1" smtClean="0"/>
              <a:t>XContainer.Descendents</a:t>
            </a:r>
            <a:r>
              <a:rPr lang="en-US" dirty="0" smtClean="0"/>
              <a:t>(</a:t>
            </a:r>
            <a:r>
              <a:rPr lang="en-US" dirty="0" err="1" smtClean="0"/>
              <a:t>XName</a:t>
            </a:r>
            <a:r>
              <a:rPr lang="en-US" dirty="0" smtClean="0"/>
              <a:t>) : </a:t>
            </a:r>
            <a:r>
              <a:rPr lang="en-US" dirty="0" err="1" smtClean="0"/>
              <a:t>IEnumerable</a:t>
            </a:r>
            <a:r>
              <a:rPr lang="en-US" dirty="0" smtClean="0"/>
              <a:t>&lt;</a:t>
            </a:r>
            <a:r>
              <a:rPr lang="en-US" dirty="0" err="1" smtClean="0"/>
              <a:t>XElement</a:t>
            </a:r>
            <a:r>
              <a:rPr lang="en-US" dirty="0" smtClean="0"/>
              <a:t>&gt;</a:t>
            </a:r>
          </a:p>
          <a:p>
            <a:pPr>
              <a:buNone/>
            </a:pPr>
            <a:r>
              <a:rPr lang="en-US" dirty="0" err="1" smtClean="0"/>
              <a:t>XElement.Attributes</a:t>
            </a:r>
            <a:r>
              <a:rPr lang="en-US" dirty="0" smtClean="0"/>
              <a:t>(</a:t>
            </a:r>
            <a:r>
              <a:rPr lang="en-US" dirty="0" err="1" smtClean="0"/>
              <a:t>XName</a:t>
            </a:r>
            <a:r>
              <a:rPr lang="en-US" dirty="0" smtClean="0"/>
              <a:t>) : </a:t>
            </a:r>
            <a:r>
              <a:rPr lang="en-US" dirty="0" err="1" smtClean="0"/>
              <a:t>IEnumerable</a:t>
            </a:r>
            <a:r>
              <a:rPr lang="en-US" dirty="0" smtClean="0"/>
              <a:t>&lt;</a:t>
            </a:r>
            <a:r>
              <a:rPr lang="en-US" dirty="0" err="1" smtClean="0"/>
              <a:t>XAttribute</a:t>
            </a:r>
            <a:r>
              <a:rPr lang="en-US" dirty="0" smtClean="0"/>
              <a:t>&gt;</a:t>
            </a:r>
          </a:p>
          <a:p>
            <a:pPr>
              <a:buNone/>
            </a:pPr>
            <a:r>
              <a:rPr lang="en-US" dirty="0" err="1" smtClean="0"/>
              <a:t>Extensions.Elements</a:t>
            </a:r>
            <a:r>
              <a:rPr lang="en-US" dirty="0" smtClean="0"/>
              <a:t>&lt;T&gt;(</a:t>
            </a:r>
            <a:r>
              <a:rPr lang="en-US" dirty="0" err="1" smtClean="0"/>
              <a:t>IEnumerable</a:t>
            </a:r>
            <a:r>
              <a:rPr lang="en-US" dirty="0" smtClean="0"/>
              <a:t>&lt;T&gt;, </a:t>
            </a:r>
            <a:r>
              <a:rPr lang="en-US" dirty="0" err="1" smtClean="0"/>
              <a:t>XName</a:t>
            </a:r>
            <a:r>
              <a:rPr lang="en-US" dirty="0" smtClean="0"/>
              <a:t>) : </a:t>
            </a:r>
            <a:r>
              <a:rPr lang="en-US" dirty="0" err="1" smtClean="0"/>
              <a:t>IEnumerable</a:t>
            </a:r>
            <a:r>
              <a:rPr lang="en-US" dirty="0" smtClean="0"/>
              <a:t>&lt;</a:t>
            </a:r>
            <a:r>
              <a:rPr lang="en-US" dirty="0" err="1" smtClean="0"/>
              <a:t>XElement</a:t>
            </a:r>
            <a:r>
              <a:rPr lang="en-US" dirty="0" smtClean="0"/>
              <a:t>&gt;</a:t>
            </a:r>
          </a:p>
          <a:p>
            <a:pPr>
              <a:buNone/>
            </a:pPr>
            <a:r>
              <a:rPr lang="en-US" dirty="0" err="1" smtClean="0"/>
              <a:t>Extensions.Descendents</a:t>
            </a:r>
            <a:r>
              <a:rPr lang="en-US" dirty="0" smtClean="0"/>
              <a:t>&lt;T&gt;(</a:t>
            </a:r>
            <a:r>
              <a:rPr lang="en-US" dirty="0" err="1" smtClean="0"/>
              <a:t>IEnumerable</a:t>
            </a:r>
            <a:r>
              <a:rPr lang="en-US" dirty="0" smtClean="0"/>
              <a:t>&lt;T&gt;,</a:t>
            </a:r>
            <a:r>
              <a:rPr lang="en-US" baseline="0" dirty="0" smtClean="0"/>
              <a:t> </a:t>
            </a:r>
            <a:r>
              <a:rPr lang="en-US" baseline="0" dirty="0" err="1" smtClean="0"/>
              <a:t>XName</a:t>
            </a:r>
            <a:r>
              <a:rPr lang="en-US" baseline="0" dirty="0" smtClean="0"/>
              <a:t>) : </a:t>
            </a:r>
            <a:r>
              <a:rPr lang="en-US" baseline="0" dirty="0" err="1" smtClean="0"/>
              <a:t>IEnumerable</a:t>
            </a:r>
            <a:r>
              <a:rPr lang="en-US" baseline="0" dirty="0" smtClean="0"/>
              <a:t>&lt;</a:t>
            </a:r>
            <a:r>
              <a:rPr lang="en-US" baseline="0" dirty="0" err="1" smtClean="0"/>
              <a:t>XElement</a:t>
            </a:r>
            <a:r>
              <a:rPr lang="en-US" baseline="0" dirty="0" smtClean="0"/>
              <a:t>&gt;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System.Data.DataSetExtensions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US" dirty="0" err="1" smtClean="0"/>
              <a:t>DataTableExtensions.AsEnumerable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EnumerableRowCollectionExtensions</a:t>
            </a:r>
            <a:endParaRPr lang="en-US" dirty="0" smtClean="0"/>
          </a:p>
          <a:p>
            <a:pPr>
              <a:buNone/>
            </a:pPr>
            <a:r>
              <a:rPr lang="en-US" dirty="0"/>
              <a:t>	</a:t>
            </a:r>
            <a:r>
              <a:rPr lang="en-US" dirty="0" smtClean="0"/>
              <a:t>.</a:t>
            </a:r>
            <a:r>
              <a:rPr lang="en-US" dirty="0" err="1" smtClean="0"/>
              <a:t>OrderBy</a:t>
            </a:r>
            <a:endParaRPr lang="en-US" dirty="0" smtClean="0"/>
          </a:p>
          <a:p>
            <a:pPr>
              <a:buNone/>
            </a:pPr>
            <a:r>
              <a:rPr lang="en-US" dirty="0"/>
              <a:t>	</a:t>
            </a:r>
            <a:r>
              <a:rPr lang="en-US" dirty="0" smtClean="0"/>
              <a:t>.</a:t>
            </a:r>
            <a:r>
              <a:rPr lang="en-US" dirty="0" err="1" smtClean="0"/>
              <a:t>OrderByDescending</a:t>
            </a:r>
            <a:endParaRPr lang="en-US" dirty="0" smtClean="0"/>
          </a:p>
          <a:p>
            <a:pPr>
              <a:buNone/>
            </a:pPr>
            <a:r>
              <a:rPr lang="en-US" dirty="0"/>
              <a:t>	</a:t>
            </a:r>
            <a:r>
              <a:rPr lang="en-US" dirty="0" smtClean="0"/>
              <a:t>.Select</a:t>
            </a:r>
          </a:p>
          <a:p>
            <a:pPr>
              <a:buNone/>
            </a:pPr>
            <a:r>
              <a:rPr lang="en-US" dirty="0"/>
              <a:t>	</a:t>
            </a:r>
            <a:r>
              <a:rPr lang="en-US" dirty="0" smtClean="0"/>
              <a:t>.</a:t>
            </a:r>
            <a:r>
              <a:rPr lang="en-US" dirty="0" err="1" smtClean="0"/>
              <a:t>ThenBy</a:t>
            </a:r>
            <a:endParaRPr lang="en-US" dirty="0" smtClean="0"/>
          </a:p>
          <a:p>
            <a:pPr>
              <a:buNone/>
            </a:pPr>
            <a:r>
              <a:rPr lang="en-US" dirty="0"/>
              <a:t>	</a:t>
            </a:r>
            <a:r>
              <a:rPr lang="en-US" dirty="0" smtClean="0"/>
              <a:t>.</a:t>
            </a:r>
            <a:r>
              <a:rPr lang="en-US" dirty="0" err="1" smtClean="0"/>
              <a:t>ThenByDescending</a:t>
            </a:r>
            <a:endParaRPr lang="en-US" dirty="0" smtClean="0"/>
          </a:p>
          <a:p>
            <a:pPr>
              <a:buNone/>
            </a:pPr>
            <a:r>
              <a:rPr lang="en-US" dirty="0"/>
              <a:t>	</a:t>
            </a:r>
            <a:r>
              <a:rPr lang="en-US" dirty="0" smtClean="0"/>
              <a:t>.Where</a:t>
            </a:r>
          </a:p>
          <a:p>
            <a:pPr>
              <a:buNone/>
            </a:pPr>
            <a:r>
              <a:rPr lang="en-US" dirty="0" err="1" smtClean="0"/>
              <a:t>TypedTableBaseExtensions.AsEnumerable</a:t>
            </a:r>
            <a:r>
              <a:rPr lang="en-US" dirty="0" smtClean="0"/>
              <a:t>&lt;T&gt;</a:t>
            </a:r>
          </a:p>
          <a:p>
            <a:pPr>
              <a:buNone/>
            </a:pPr>
            <a:r>
              <a:rPr lang="en-US" dirty="0"/>
              <a:t>	</a:t>
            </a:r>
            <a:r>
              <a:rPr lang="en-US" dirty="0" smtClean="0"/>
              <a:t>.</a:t>
            </a:r>
            <a:r>
              <a:rPr lang="en-US" dirty="0" err="1" smtClean="0"/>
              <a:t>OrderBy</a:t>
            </a:r>
            <a:endParaRPr lang="en-US" dirty="0"/>
          </a:p>
          <a:p>
            <a:pPr>
              <a:buNone/>
            </a:pPr>
            <a:r>
              <a:rPr lang="en-US" dirty="0" smtClean="0"/>
              <a:t>	.</a:t>
            </a:r>
            <a:r>
              <a:rPr lang="en-US" dirty="0" err="1" smtClean="0"/>
              <a:t>OrderByDescending</a:t>
            </a:r>
            <a:endParaRPr lang="en-US" dirty="0"/>
          </a:p>
          <a:p>
            <a:pPr>
              <a:buNone/>
            </a:pPr>
            <a:r>
              <a:rPr lang="en-US" dirty="0" smtClean="0"/>
              <a:t>	.Select</a:t>
            </a:r>
            <a:endParaRPr lang="en-US" dirty="0"/>
          </a:p>
          <a:p>
            <a:pPr>
              <a:buNone/>
            </a:pPr>
            <a:r>
              <a:rPr lang="en-US" dirty="0" smtClean="0"/>
              <a:t>	.Where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IEnumerable</a:t>
            </a:r>
            <a:r>
              <a:rPr lang="en-US" dirty="0" smtClean="0"/>
              <a:t> </a:t>
            </a:r>
            <a:r>
              <a:rPr lang="en-US" dirty="0" err="1" smtClean="0"/>
              <a:t>vs</a:t>
            </a:r>
            <a:r>
              <a:rPr lang="en-US" dirty="0" smtClean="0"/>
              <a:t> </a:t>
            </a:r>
            <a:r>
              <a:rPr lang="en-US" dirty="0" err="1" smtClean="0"/>
              <a:t>IQueryable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685800"/>
            <a:ext cx="7948381" cy="425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System.Data.Linq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en-US" dirty="0" smtClean="0"/>
              <a:t>Table&lt;T&gt; : </a:t>
            </a:r>
            <a:r>
              <a:rPr lang="en-US" dirty="0" err="1" smtClean="0"/>
              <a:t>IQueryable</a:t>
            </a:r>
            <a:endParaRPr lang="en-US" dirty="0" smtClean="0"/>
          </a:p>
          <a:p>
            <a:pPr lvl="1">
              <a:buNone/>
            </a:pPr>
            <a:r>
              <a:rPr lang="en-US" dirty="0"/>
              <a:t>public </a:t>
            </a:r>
            <a:r>
              <a:rPr lang="en-US" dirty="0" err="1">
                <a:hlinkClick r:id="rId2" tooltip="System.Collections.Generic.IEnumerator&lt;TEntity&gt;"/>
              </a:rPr>
              <a:t>IEnumerator</a:t>
            </a:r>
            <a:r>
              <a:rPr lang="en-US" dirty="0"/>
              <a:t>&lt;</a:t>
            </a:r>
            <a:r>
              <a:rPr lang="en-US" dirty="0" err="1"/>
              <a:t>TEntity</a:t>
            </a:r>
            <a:r>
              <a:rPr lang="en-US" dirty="0"/>
              <a:t>&gt; </a:t>
            </a:r>
            <a:r>
              <a:rPr lang="en-US" b="1" dirty="0" err="1">
                <a:hlinkClick r:id="rId3"/>
              </a:rPr>
              <a:t>GetEnumerator</a:t>
            </a:r>
            <a:r>
              <a:rPr lang="en-US" dirty="0"/>
              <a:t>() { </a:t>
            </a:r>
            <a:endParaRPr lang="en-US" dirty="0" smtClean="0"/>
          </a:p>
          <a:p>
            <a:pPr lvl="1">
              <a:buNone/>
            </a:pPr>
            <a:r>
              <a:rPr lang="en-US" dirty="0" smtClean="0"/>
              <a:t>		return (</a:t>
            </a:r>
            <a:r>
              <a:rPr lang="en-US" dirty="0" err="1" smtClean="0">
                <a:hlinkClick r:id="rId4" tooltip="DataContext System.Data.Linq.Table&lt;TEntity&gt;.context;"/>
              </a:rPr>
              <a:t>context</a:t>
            </a:r>
            <a:r>
              <a:rPr lang="en-US" dirty="0" err="1" smtClean="0"/>
              <a:t>.</a:t>
            </a:r>
            <a:r>
              <a:rPr lang="en-US" dirty="0" err="1" smtClean="0">
                <a:hlinkClick r:id="rId5" tooltip="IProvider System.Data.Linq.DataContext.Provider { ... }"/>
              </a:rPr>
              <a:t>Provider</a:t>
            </a:r>
            <a:r>
              <a:rPr lang="en-US" dirty="0" err="1" smtClean="0"/>
              <a:t>.</a:t>
            </a:r>
            <a:r>
              <a:rPr lang="en-US" dirty="0" err="1" smtClean="0">
                <a:hlinkClick r:id="rId6" tooltip="IExecuteResult System.Data.Linq.Provider.IProvider.Execute(Expression query);"/>
              </a:rPr>
              <a:t>Execute</a:t>
            </a:r>
            <a:r>
              <a:rPr lang="en-US" dirty="0" smtClean="0"/>
              <a:t>(</a:t>
            </a:r>
          </a:p>
          <a:p>
            <a:pPr lvl="1">
              <a:buNone/>
            </a:pPr>
            <a:r>
              <a:rPr lang="en-US" dirty="0" smtClean="0">
                <a:hlinkClick r:id="rId7" tooltip="System.Linq.Expressions.Expression"/>
              </a:rPr>
              <a:t>			</a:t>
            </a:r>
            <a:r>
              <a:rPr lang="en-US" dirty="0" err="1" smtClean="0">
                <a:hlinkClick r:id="rId7" tooltip="System.Linq.Expressions.Expression"/>
              </a:rPr>
              <a:t>Expression</a:t>
            </a:r>
            <a:r>
              <a:rPr lang="en-US" dirty="0" err="1" smtClean="0"/>
              <a:t>.</a:t>
            </a:r>
            <a:r>
              <a:rPr lang="en-US" dirty="0" err="1" smtClean="0">
                <a:hlinkClick r:id="rId8" tooltip="ConstantExpression System.Linq.Expressions.Expression.Constant(object);"/>
              </a:rPr>
              <a:t>Constant</a:t>
            </a:r>
            <a:r>
              <a:rPr lang="en-US" dirty="0" smtClean="0"/>
              <a:t>(this</a:t>
            </a:r>
            <a:r>
              <a:rPr lang="en-US" dirty="0"/>
              <a:t>)).</a:t>
            </a:r>
            <a:r>
              <a:rPr lang="en-US" dirty="0" err="1">
                <a:hlinkClick r:id="rId9" tooltip="object System.Data.Linq.IExecuteResult.ReturnValue { ... }"/>
              </a:rPr>
              <a:t>ReturnValue</a:t>
            </a:r>
            <a:r>
              <a:rPr lang="en-US" dirty="0" smtClean="0"/>
              <a:t>)</a:t>
            </a:r>
          </a:p>
          <a:p>
            <a:pPr lvl="1">
              <a:buNone/>
            </a:pPr>
            <a:r>
              <a:rPr lang="en-US" dirty="0" smtClean="0"/>
              <a:t>			.</a:t>
            </a:r>
            <a:r>
              <a:rPr lang="en-US" dirty="0" err="1">
                <a:hlinkClick r:id="rId10" tooltip="IEnumerator&lt;TEntity&gt; System.Collections.Generic.IEnumerable&lt;TEntity&gt;.GetEnumerator();"/>
              </a:rPr>
              <a:t>GetEnumerator</a:t>
            </a:r>
            <a:r>
              <a:rPr lang="en-US" dirty="0" smtClean="0"/>
              <a:t>();</a:t>
            </a:r>
          </a:p>
          <a:p>
            <a:pPr lvl="1">
              <a:buNone/>
            </a:pPr>
            <a:r>
              <a:rPr lang="en-US" dirty="0" smtClean="0"/>
              <a:t> </a:t>
            </a:r>
            <a:r>
              <a:rPr lang="en-US" dirty="0"/>
              <a:t>} </a:t>
            </a:r>
            <a:endParaRPr lang="en-US" dirty="0" smtClean="0"/>
          </a:p>
          <a:p>
            <a:pPr lvl="1">
              <a:buNone/>
            </a:pPr>
            <a:endParaRPr lang="en-US" dirty="0"/>
          </a:p>
          <a:p>
            <a:pPr lvl="1">
              <a:buNone/>
            </a:pPr>
            <a:r>
              <a:rPr lang="en-US" dirty="0" smtClean="0"/>
              <a:t>Expression </a:t>
            </a:r>
            <a:r>
              <a:rPr lang="en-US" dirty="0" err="1" smtClean="0"/>
              <a:t>IQueryable.Expression</a:t>
            </a:r>
            <a:endParaRPr lang="en-US" dirty="0" smtClean="0"/>
          </a:p>
          <a:p>
            <a:pPr lvl="1">
              <a:buNone/>
            </a:pPr>
            <a:r>
              <a:rPr lang="en-US" dirty="0" err="1" smtClean="0"/>
              <a:t>IQueryProvider</a:t>
            </a:r>
            <a:r>
              <a:rPr lang="en-US" dirty="0" smtClean="0"/>
              <a:t> </a:t>
            </a:r>
            <a:r>
              <a:rPr lang="en-US" dirty="0" err="1" smtClean="0"/>
              <a:t>IQueryable.Provider</a:t>
            </a:r>
            <a:endParaRPr lang="en-US" dirty="0" smtClean="0"/>
          </a:p>
          <a:p>
            <a:pPr lvl="1">
              <a:buNone/>
            </a:pPr>
            <a:r>
              <a:rPr lang="en-US" dirty="0" err="1" smtClean="0"/>
              <a:t>TResult</a:t>
            </a:r>
            <a:r>
              <a:rPr lang="en-US" dirty="0" smtClean="0"/>
              <a:t> </a:t>
            </a:r>
            <a:r>
              <a:rPr lang="en-US" dirty="0" err="1" smtClean="0"/>
              <a:t>IQueryProvider.Execute</a:t>
            </a:r>
            <a:endParaRPr lang="en-US" dirty="0" smtClean="0"/>
          </a:p>
          <a:p>
            <a:pPr lvl="0"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buNone/>
            </a:pPr>
            <a:r>
              <a:rPr lang="en-US" dirty="0" err="1" smtClean="0"/>
              <a:t>System.Data.Entity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err="1" smtClean="0"/>
              <a:t>ObjectQuery</a:t>
            </a:r>
            <a:r>
              <a:rPr lang="en-US" dirty="0" smtClean="0"/>
              <a:t>&lt;T&gt; : </a:t>
            </a:r>
            <a:r>
              <a:rPr lang="en-US" dirty="0" err="1" smtClean="0"/>
              <a:t>IQueryable</a:t>
            </a:r>
            <a:r>
              <a:rPr lang="en-US" dirty="0" smtClean="0"/>
              <a:t>&lt;T&gt;</a:t>
            </a:r>
          </a:p>
          <a:p>
            <a:pPr lvl="1">
              <a:buNone/>
            </a:pPr>
            <a:r>
              <a:rPr lang="en-US" dirty="0" smtClean="0"/>
              <a:t>Select(string, </a:t>
            </a:r>
            <a:r>
              <a:rPr lang="en-US" dirty="0" err="1" smtClean="0"/>
              <a:t>ObjectParameter</a:t>
            </a:r>
            <a:r>
              <a:rPr lang="en-US" dirty="0" smtClean="0"/>
              <a:t>[])</a:t>
            </a:r>
          </a:p>
          <a:p>
            <a:pPr lvl="1">
              <a:buNone/>
            </a:pPr>
            <a:r>
              <a:rPr lang="en-US" dirty="0" smtClean="0"/>
              <a:t>Where(string, </a:t>
            </a:r>
            <a:r>
              <a:rPr lang="en-US" dirty="0" err="1" smtClean="0"/>
              <a:t>ObjectParameter</a:t>
            </a:r>
            <a:r>
              <a:rPr lang="en-US" dirty="0" smtClean="0"/>
              <a:t>[])</a:t>
            </a:r>
          </a:p>
          <a:p>
            <a:pPr lvl="1">
              <a:buNone/>
            </a:pPr>
            <a:r>
              <a:rPr lang="en-US" dirty="0" err="1" smtClean="0"/>
              <a:t>OrderBy</a:t>
            </a:r>
            <a:r>
              <a:rPr lang="en-US" dirty="0" smtClean="0"/>
              <a:t>(string, </a:t>
            </a:r>
            <a:r>
              <a:rPr lang="en-US" dirty="0" err="1" smtClean="0"/>
              <a:t>ObjectParameter</a:t>
            </a:r>
            <a:r>
              <a:rPr lang="en-US" dirty="0" smtClean="0"/>
              <a:t>[])</a:t>
            </a:r>
          </a:p>
          <a:p>
            <a:pPr lvl="1">
              <a:buNone/>
            </a:pPr>
            <a:endParaRPr lang="en-US" dirty="0" smtClean="0"/>
          </a:p>
          <a:p>
            <a:pPr lvl="1"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LINQ to SQL </a:t>
            </a:r>
            <a:r>
              <a:rPr lang="en-US" dirty="0" err="1" smtClean="0"/>
              <a:t>vs</a:t>
            </a:r>
            <a:r>
              <a:rPr lang="en-US" dirty="0" smtClean="0"/>
              <a:t> Entities</a:t>
            </a:r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356394" y="609601"/>
            <a:ext cx="3266749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609600"/>
            <a:ext cx="4677297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ct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206</TotalTime>
  <Words>177</Words>
  <Application>Microsoft Office PowerPoint</Application>
  <PresentationFormat>On-screen Show (4:3)</PresentationFormat>
  <Paragraphs>103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Aspect</vt:lpstr>
      <vt:lpstr>Inside LINQ</vt:lpstr>
      <vt:lpstr>Demo</vt:lpstr>
      <vt:lpstr>System.Linq.Enumerable</vt:lpstr>
      <vt:lpstr>System.Xml.Linq</vt:lpstr>
      <vt:lpstr>System.Data.DataSetExtensions</vt:lpstr>
      <vt:lpstr>IEnumerable vs IQueryable</vt:lpstr>
      <vt:lpstr>System.Data.Linq</vt:lpstr>
      <vt:lpstr>System.Data.Entity</vt:lpstr>
      <vt:lpstr>LINQ to SQL vs Entities</vt:lpstr>
      <vt:lpstr>Entity mapping layers</vt:lpstr>
      <vt:lpstr>System.Data.Services.Client</vt:lpstr>
      <vt:lpstr>Questions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Inside LINQ</dc:title>
  <dc:creator>Jim</dc:creator>
  <cp:lastModifiedBy>Jim</cp:lastModifiedBy>
  <cp:revision>4</cp:revision>
  <dcterms:created xsi:type="dcterms:W3CDTF">2009-03-13T01:30:45Z</dcterms:created>
  <dcterms:modified xsi:type="dcterms:W3CDTF">2009-03-14T03:45:53Z</dcterms:modified>
</cp:coreProperties>
</file>