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42"/>
  </p:notesMasterIdLst>
  <p:sldIdLst>
    <p:sldId id="256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92" r:id="rId13"/>
    <p:sldId id="267" r:id="rId14"/>
    <p:sldId id="298" r:id="rId15"/>
    <p:sldId id="269" r:id="rId16"/>
    <p:sldId id="293" r:id="rId17"/>
    <p:sldId id="288" r:id="rId18"/>
    <p:sldId id="287" r:id="rId19"/>
    <p:sldId id="289" r:id="rId20"/>
    <p:sldId id="286" r:id="rId21"/>
    <p:sldId id="270" r:id="rId22"/>
    <p:sldId id="294" r:id="rId23"/>
    <p:sldId id="271" r:id="rId24"/>
    <p:sldId id="272" r:id="rId25"/>
    <p:sldId id="295" r:id="rId26"/>
    <p:sldId id="296" r:id="rId27"/>
    <p:sldId id="283" r:id="rId28"/>
    <p:sldId id="273" r:id="rId29"/>
    <p:sldId id="274" r:id="rId30"/>
    <p:sldId id="275" r:id="rId31"/>
    <p:sldId id="297" r:id="rId32"/>
    <p:sldId id="276" r:id="rId33"/>
    <p:sldId id="277" r:id="rId34"/>
    <p:sldId id="278" r:id="rId35"/>
    <p:sldId id="291" r:id="rId36"/>
    <p:sldId id="280" r:id="rId37"/>
    <p:sldId id="281" r:id="rId38"/>
    <p:sldId id="282" r:id="rId39"/>
    <p:sldId id="284" r:id="rId40"/>
    <p:sldId id="285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07/7/12/main" val="0"/>
    </p:ext>
    <p:ext uri="{D31A062A-798A-4329-ABDD-BBA856620510}">
      <p14:defaultImageDpi xmlns:p14="http://schemas.microsoft.com/office/powerpoint/2007/7/12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75CEB4-E23C-4648-A186-254431886621}" type="datetimeFigureOut">
              <a:rPr lang="en-US" smtClean="0"/>
              <a:t>8/16/2009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D13522-C0B4-453C-82EC-6A0F63C39E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07/7/12/main" val="1769381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0D6FEE-7DD2-40C8-AA68-05B60017AD5E}" type="slidenum">
              <a:rPr lang="en-US"/>
              <a:pPr/>
              <a:t>29</a:t>
            </a:fld>
            <a:endParaRPr lang="en-US"/>
          </a:p>
        </p:txBody>
      </p:sp>
      <p:sp>
        <p:nvSpPr>
          <p:cNvPr id="23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0D6FEE-7DD2-40C8-AA68-05B60017AD5E}" type="slidenum">
              <a:rPr lang="en-US"/>
              <a:pPr/>
              <a:t>30</a:t>
            </a:fld>
            <a:endParaRPr lang="en-US"/>
          </a:p>
        </p:txBody>
      </p:sp>
      <p:sp>
        <p:nvSpPr>
          <p:cNvPr id="23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2000" cy="3429000"/>
          </a:xfr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1295400"/>
            <a:ext cx="9144000" cy="5562600"/>
          </a:xfrm>
          <a:prstGeom prst="rect">
            <a:avLst/>
          </a:prstGeom>
          <a:solidFill>
            <a:schemeClr val="tx1">
              <a:alpha val="2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0" cap="none" spc="0">
                <a:ln w="18415" cmpd="sng">
                  <a:solidFill>
                    <a:srgbClr xmlns:mc="http://schemas.openxmlformats.org/markup-compatibility/2006" xmlns:a14="http://schemas.microsoft.com/office/drawing/2007/7/7/main" val="FFFFFF" mc:Ignorable=""/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07/7/7/main" val="FFFFFF" mc:Ignorable=""/>
                </a:solidFill>
                <a:effectLst>
                  <a:outerShdw blurRad="63500" dir="3600000" algn="tl" rotWithShape="0">
                    <a:srgbClr xmlns:mc="http://schemas.openxmlformats.org/markup-compatibility/2006" xmlns:a14="http://schemas.microsoft.com/office/drawing/2007/7/7/main" val="000000" mc:Ignorable="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solidFill>
                  <a:schemeClr val="bg1">
                    <a:lumMod val="75000"/>
                  </a:schemeClr>
                </a:solidFill>
                <a:effectLst>
                  <a:outerShdw blurRad="63500" dir="3600000" algn="tl" rotWithShape="0">
                    <a:srgbClr xmlns:mc="http://schemas.openxmlformats.org/markup-compatibility/2006" xmlns:a14="http://schemas.microsoft.com/office/drawing/2007/7/7/main" val="000000" mc:Ignorable="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89D7E-26B6-474E-B532-B10259D50F9F}" type="datetimeFigureOut">
              <a:rPr lang="en-US" smtClean="0"/>
              <a:pPr/>
              <a:t>8/16/2009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F91D-FB58-41AB-A20D-FB531E9491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838200"/>
            <a:ext cx="9144000" cy="6019800"/>
          </a:xfrm>
          <a:prstGeom prst="rect">
            <a:avLst/>
          </a:prstGeom>
          <a:solidFill>
            <a:schemeClr val="tx1">
              <a:alpha val="2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89D7E-26B6-474E-B532-B10259D50F9F}" type="datetimeFigureOut">
              <a:rPr lang="en-US" smtClean="0"/>
              <a:pPr/>
              <a:t>8/16/2009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F91D-FB58-41AB-A20D-FB531E9491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838200"/>
            <a:ext cx="9144000" cy="6019800"/>
          </a:xfrm>
          <a:prstGeom prst="rect">
            <a:avLst/>
          </a:prstGeom>
          <a:solidFill>
            <a:schemeClr val="tx1">
              <a:alpha val="2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none" spc="0">
                <a:ln w="18415" cmpd="sng">
                  <a:solidFill>
                    <a:srgbClr xmlns:mc="http://schemas.openxmlformats.org/markup-compatibility/2006" xmlns:a14="http://schemas.microsoft.com/office/drawing/2007/7/7/main" val="FFFFFF" mc:Ignorable=""/>
                  </a:solidFill>
                  <a:prstDash val="solid"/>
                </a:ln>
                <a:solidFill>
                  <a:srgbClr xmlns:mc="http://schemas.openxmlformats.org/markup-compatibility/2006" xmlns:a14="http://schemas.microsoft.com/office/drawing/2007/7/7/main" val="FFFFFF" mc:Ignorable=""/>
                </a:solidFill>
                <a:effectLst>
                  <a:outerShdw blurRad="63500" dir="3600000" algn="tl" rotWithShape="0">
                    <a:srgbClr xmlns:mc="http://schemas.openxmlformats.org/markup-compatibility/2006" xmlns:a14="http://schemas.microsoft.com/office/drawing/2007/7/7/main" val="000000" mc:Ignorable="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89D7E-26B6-474E-B532-B10259D50F9F}" type="datetimeFigureOut">
              <a:rPr lang="en-US" smtClean="0"/>
              <a:pPr/>
              <a:t>8/16/2009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F91D-FB58-41AB-A20D-FB531E9491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838200"/>
            <a:ext cx="9144000" cy="6019800"/>
          </a:xfrm>
          <a:prstGeom prst="rect">
            <a:avLst/>
          </a:prstGeom>
          <a:solidFill>
            <a:schemeClr val="tx1">
              <a:alpha val="2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5059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5059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89D7E-26B6-474E-B532-B10259D50F9F}" type="datetimeFigureOut">
              <a:rPr lang="en-US" smtClean="0"/>
              <a:pPr/>
              <a:t>8/16/2009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F91D-FB58-41AB-A20D-FB531E9491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838200"/>
            <a:ext cx="9144000" cy="6019800"/>
          </a:xfrm>
          <a:prstGeom prst="rect">
            <a:avLst/>
          </a:prstGeom>
          <a:solidFill>
            <a:schemeClr val="tx1">
              <a:alpha val="2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68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4040188" cy="42973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0668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828800"/>
            <a:ext cx="4041775" cy="42973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89D7E-26B6-474E-B532-B10259D50F9F}" type="datetimeFigureOut">
              <a:rPr lang="en-US" smtClean="0"/>
              <a:pPr/>
              <a:t>8/16/2009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F91D-FB58-41AB-A20D-FB531E9491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838200"/>
            <a:ext cx="9144000" cy="6019800"/>
          </a:xfrm>
          <a:prstGeom prst="rect">
            <a:avLst/>
          </a:prstGeom>
          <a:solidFill>
            <a:schemeClr val="tx1">
              <a:alpha val="2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89D7E-26B6-474E-B532-B10259D50F9F}" type="datetimeFigureOut">
              <a:rPr lang="en-US" smtClean="0"/>
              <a:pPr/>
              <a:t>8/16/2009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F91D-FB58-41AB-A20D-FB531E9491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838200"/>
            <a:ext cx="9144000" cy="6019800"/>
          </a:xfrm>
          <a:prstGeom prst="rect">
            <a:avLst/>
          </a:prstGeom>
          <a:solidFill>
            <a:schemeClr val="tx1">
              <a:alpha val="2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89D7E-26B6-474E-B532-B10259D50F9F}" type="datetimeFigureOut">
              <a:rPr lang="en-US" smtClean="0"/>
              <a:pPr/>
              <a:t>8/16/2009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F91D-FB58-41AB-A20D-FB531E9491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838200"/>
            <a:ext cx="9144000" cy="6019800"/>
          </a:xfrm>
          <a:prstGeom prst="rect">
            <a:avLst/>
          </a:prstGeom>
          <a:solidFill>
            <a:schemeClr val="tx1">
              <a:alpha val="2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838200"/>
            <a:ext cx="5111750" cy="52879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57400"/>
            <a:ext cx="3008313" cy="40687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89D7E-26B6-474E-B532-B10259D50F9F}" type="datetimeFigureOut">
              <a:rPr lang="en-US" smtClean="0"/>
              <a:pPr/>
              <a:t>8/16/2009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F91D-FB58-41AB-A20D-FB531E9491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838200"/>
            <a:ext cx="9144000" cy="6019800"/>
          </a:xfrm>
          <a:prstGeom prst="rect">
            <a:avLst/>
          </a:prstGeom>
          <a:solidFill>
            <a:schemeClr val="tx1">
              <a:alpha val="20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89D7E-26B6-474E-B532-B10259D50F9F}" type="datetimeFigureOut">
              <a:rPr lang="en-US" smtClean="0"/>
              <a:pPr/>
              <a:t>8/16/2009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3BF91D-FB58-41AB-A20D-FB531E9491F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6800"/>
            <a:ext cx="8229600" cy="5059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89D7E-26B6-474E-B532-B10259D50F9F}" type="datetimeFigureOut">
              <a:rPr lang="en-US" smtClean="0"/>
              <a:pPr/>
              <a:t>8/16/2009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BF91D-FB58-41AB-A20D-FB531E9491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8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kern="1200" cap="none" spc="0">
          <a:ln w="18415" cmpd="sng">
            <a:solidFill>
              <a:schemeClr val="tx2">
                <a:lumMod val="75000"/>
              </a:schemeClr>
            </a:solidFill>
            <a:prstDash val="solid"/>
          </a:ln>
          <a:solidFill>
            <a:schemeClr val="tx2">
              <a:lumMod val="75000"/>
            </a:schemeClr>
          </a:solidFill>
          <a:effectLst>
            <a:outerShdw blurRad="63500" dir="3600000" algn="tl" rotWithShape="0">
              <a:srgbClr xmlns:mc="http://schemas.openxmlformats.org/markup-compatibility/2006" xmlns:a14="http://schemas.microsoft.com/office/drawing/2007/7/7/main" val="000000" mc:Ignorable="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0" kern="1200" cap="none" spc="0">
          <a:ln w="10160">
            <a:solidFill>
              <a:schemeClr val="accent1"/>
            </a:solidFill>
            <a:prstDash val="solid"/>
          </a:ln>
          <a:solidFill>
            <a:srgbClr xmlns:mc="http://schemas.openxmlformats.org/markup-compatibility/2006" xmlns:a14="http://schemas.microsoft.com/office/drawing/2007/7/7/main" val="FFFFFF" mc:Ignorable=""/>
          </a:solidFill>
          <a:effectLst>
            <a:outerShdw blurRad="38100" dist="32000" dir="5400000" algn="tl">
              <a:srgbClr xmlns:mc="http://schemas.openxmlformats.org/markup-compatibility/2006" xmlns:a14="http://schemas.microsoft.com/office/drawing/2007/7/7/main" val="000000" mc:Ignorable="">
                <a:alpha val="3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kern="1200" cap="none" spc="0">
          <a:ln w="10160">
            <a:solidFill>
              <a:schemeClr val="accent1"/>
            </a:solidFill>
            <a:prstDash val="solid"/>
          </a:ln>
          <a:solidFill>
            <a:srgbClr xmlns:mc="http://schemas.openxmlformats.org/markup-compatibility/2006" xmlns:a14="http://schemas.microsoft.com/office/drawing/2007/7/7/main" val="FFFFFF" mc:Ignorable=""/>
          </a:solidFill>
          <a:effectLst>
            <a:outerShdw blurRad="38100" dist="32000" dir="5400000" algn="tl">
              <a:srgbClr xmlns:mc="http://schemas.openxmlformats.org/markup-compatibility/2006" xmlns:a14="http://schemas.microsoft.com/office/drawing/2007/7/7/main" val="000000" mc:Ignorable="">
                <a:alpha val="30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0" kern="1200" cap="none" spc="0">
          <a:ln w="10160">
            <a:solidFill>
              <a:schemeClr val="accent1"/>
            </a:solidFill>
            <a:prstDash val="solid"/>
          </a:ln>
          <a:solidFill>
            <a:srgbClr xmlns:mc="http://schemas.openxmlformats.org/markup-compatibility/2006" xmlns:a14="http://schemas.microsoft.com/office/drawing/2007/7/7/main" val="FFFFFF" mc:Ignorable=""/>
          </a:solidFill>
          <a:effectLst>
            <a:outerShdw blurRad="38100" dist="32000" dir="5400000" algn="tl">
              <a:srgbClr xmlns:mc="http://schemas.openxmlformats.org/markup-compatibility/2006" xmlns:a14="http://schemas.microsoft.com/office/drawing/2007/7/7/main" val="000000" mc:Ignorable="">
                <a:alpha val="30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0" kern="1200" cap="none" spc="0">
          <a:ln w="10160">
            <a:solidFill>
              <a:schemeClr val="accent1"/>
            </a:solidFill>
            <a:prstDash val="solid"/>
          </a:ln>
          <a:solidFill>
            <a:srgbClr xmlns:mc="http://schemas.openxmlformats.org/markup-compatibility/2006" xmlns:a14="http://schemas.microsoft.com/office/drawing/2007/7/7/main" val="FFFFFF" mc:Ignorable=""/>
          </a:solidFill>
          <a:effectLst>
            <a:outerShdw blurRad="38100" dist="32000" dir="5400000" algn="tl">
              <a:srgbClr xmlns:mc="http://schemas.openxmlformats.org/markup-compatibility/2006" xmlns:a14="http://schemas.microsoft.com/office/drawing/2007/7/7/main" val="000000" mc:Ignorable="">
                <a:alpha val="30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0" kern="1200" cap="none" spc="0">
          <a:ln w="10160">
            <a:solidFill>
              <a:schemeClr val="accent1"/>
            </a:solidFill>
            <a:prstDash val="solid"/>
          </a:ln>
          <a:solidFill>
            <a:srgbClr xmlns:mc="http://schemas.openxmlformats.org/markup-compatibility/2006" xmlns:a14="http://schemas.microsoft.com/office/drawing/2007/7/7/main" val="FFFFFF" mc:Ignorable=""/>
          </a:solidFill>
          <a:effectLst>
            <a:outerShdw blurRad="38100" dist="32000" dir="5400000" algn="tl">
              <a:srgbClr xmlns:mc="http://schemas.openxmlformats.org/markup-compatibility/2006" xmlns:a14="http://schemas.microsoft.com/office/drawing/2007/7/7/main" val="000000" mc:Ignorable="">
                <a:alpha val="3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LINQ to SQL</a:t>
            </a:r>
            <a:br>
              <a:rPr lang="en-US" dirty="0" smtClean="0"/>
            </a:br>
            <a:r>
              <a:rPr lang="en-US" dirty="0" smtClean="0"/>
              <a:t>Tricks and Tips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86000"/>
          </a:xfrm>
        </p:spPr>
        <p:txBody>
          <a:bodyPr>
            <a:normAutofit fontScale="85000" lnSpcReduction="20000"/>
          </a:bodyPr>
          <a:lstStyle/>
          <a:p>
            <a:r>
              <a:rPr lang="en-US" sz="5200" dirty="0">
                <a:solidFill>
                  <a:schemeClr val="accent5"/>
                </a:solidFill>
              </a:rPr>
              <a:t>Jim </a:t>
            </a:r>
            <a:r>
              <a:rPr lang="en-US" sz="5200" dirty="0" err="1">
                <a:solidFill>
                  <a:schemeClr val="accent5"/>
                </a:solidFill>
              </a:rPr>
              <a:t>Wooley</a:t>
            </a:r>
            <a:endParaRPr lang="en-US" sz="5200" dirty="0">
              <a:solidFill>
                <a:schemeClr val="accent5"/>
              </a:solidFill>
            </a:endParaRPr>
          </a:p>
          <a:p>
            <a:r>
              <a:rPr lang="en-US" dirty="0"/>
              <a:t>jimwooley@hotmail.com</a:t>
            </a:r>
          </a:p>
          <a:p>
            <a:r>
              <a:rPr lang="en-US" dirty="0"/>
              <a:t>www.ThinqLinq.com</a:t>
            </a:r>
          </a:p>
          <a:p>
            <a:r>
              <a:rPr lang="en-US" dirty="0"/>
              <a:t>www.LinqInAction.net</a:t>
            </a:r>
          </a:p>
          <a:p>
            <a:r>
              <a:rPr lang="en-US" dirty="0"/>
              <a:t>Twitter: @</a:t>
            </a:r>
            <a:r>
              <a:rPr lang="en-US" dirty="0" err="1"/>
              <a:t>LinqKinq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 descr="LinqInAction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12261"/>
            <a:ext cx="2190749" cy="2745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81328"/>
            <a:ext cx="9144000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&lt;?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A31515" mc:Ignorable=""/>
                </a:solidFill>
                <a:latin typeface="Calibri" pitchFamily="34" charset="0"/>
              </a:rPr>
              <a:t>xml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version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1.0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encoding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utf-8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?&gt;</a:t>
            </a:r>
          </a:p>
          <a:p>
            <a:pPr>
              <a:buNone/>
            </a:pP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&lt;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A31515" mc:Ignorable=""/>
                </a:solidFill>
                <a:latin typeface="Calibri" pitchFamily="34" charset="0"/>
              </a:rPr>
              <a:t>Database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err="1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lia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err="1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xmlns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http://schemas.microsoft.com/linqtosql/mapping/2007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&gt;</a:t>
            </a:r>
          </a:p>
          <a:p>
            <a:pPr>
              <a:buNone/>
            </a:pP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  &lt;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A31515" mc:Ignorable=""/>
                </a:solidFill>
                <a:latin typeface="Calibri" pitchFamily="34" charset="0"/>
              </a:rPr>
              <a:t>Table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err="1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dbo.Subject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Member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Subject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&gt;</a:t>
            </a:r>
          </a:p>
          <a:p>
            <a:pPr>
              <a:buNone/>
            </a:pP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    &lt;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A31515" mc:Ignorable=""/>
                </a:solidFill>
                <a:latin typeface="Calibri" pitchFamily="34" charset="0"/>
              </a:rPr>
              <a:t>Type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“</a:t>
            </a:r>
            <a:r>
              <a:rPr lang="en-US" sz="1800" dirty="0" err="1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Lia.BO.Subject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&gt;</a:t>
            </a:r>
          </a:p>
          <a:p>
            <a:pPr>
              <a:buNone/>
            </a:pP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      &lt;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A31515" mc:Ignorable=""/>
                </a:solidFill>
                <a:latin typeface="Calibri" pitchFamily="34" charset="0"/>
              </a:rPr>
              <a:t>Column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ID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Member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ID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Storage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_ID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err="1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IsPrimaryKey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true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/&gt;</a:t>
            </a:r>
          </a:p>
          <a:p>
            <a:pPr>
              <a:buNone/>
            </a:pP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      &lt;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A31515" mc:Ignorable=""/>
                </a:solidFill>
                <a:latin typeface="Calibri" pitchFamily="34" charset="0"/>
              </a:rPr>
              <a:t>Column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Member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Storage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_Name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err="1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CanBeNull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false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/&gt;</a:t>
            </a:r>
          </a:p>
          <a:p>
            <a:pPr>
              <a:buNone/>
            </a:pP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      &lt;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A31515" mc:Ignorable=""/>
                </a:solidFill>
                <a:latin typeface="Calibri" pitchFamily="34" charset="0"/>
              </a:rPr>
              <a:t>Column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Description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Member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Description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Storage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_Description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/&gt;</a:t>
            </a:r>
          </a:p>
          <a:p>
            <a:pPr>
              <a:buNone/>
            </a:pP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      &lt;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A31515" mc:Ignorable=""/>
                </a:solidFill>
                <a:latin typeface="Calibri" pitchFamily="34" charset="0"/>
              </a:rPr>
              <a:t>Association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Name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err="1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FK_Book_Subject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Member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Book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Storage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_Book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err="1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ThisKey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ID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“</a:t>
            </a:r>
          </a:p>
          <a:p>
            <a:pPr>
              <a:buNone/>
            </a:pP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                            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err="1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OtherKey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Subject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</a:t>
            </a:r>
            <a:r>
              <a:rPr lang="en-US" sz="1800" dirty="0" err="1" smtClean="0">
                <a:solidFill>
                  <a:srgbClr xmlns:mc="http://schemas.openxmlformats.org/markup-compatibility/2006" xmlns:a14="http://schemas.microsoft.com/office/drawing/2007/7/7/main" val="FF0000" mc:Ignorable=""/>
                </a:solidFill>
                <a:latin typeface="Calibri" pitchFamily="34" charset="0"/>
              </a:rPr>
              <a:t>DeleteRule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=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NO ACTION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"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 /&gt;</a:t>
            </a:r>
          </a:p>
          <a:p>
            <a:pPr>
              <a:buNone/>
            </a:pP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    &lt;/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A31515" mc:Ignorable=""/>
                </a:solidFill>
                <a:latin typeface="Calibri" pitchFamily="34" charset="0"/>
              </a:rPr>
              <a:t>Type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&gt;</a:t>
            </a:r>
          </a:p>
          <a:p>
            <a:pPr>
              <a:buNone/>
            </a:pP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  &lt;/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A31515" mc:Ignorable=""/>
                </a:solidFill>
                <a:latin typeface="Calibri" pitchFamily="34" charset="0"/>
              </a:rPr>
              <a:t>Table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&gt;</a:t>
            </a:r>
          </a:p>
          <a:p>
            <a:pPr>
              <a:buNone/>
            </a:pP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 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&lt;/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A31515" mc:Ignorable=""/>
                </a:solidFill>
                <a:latin typeface="Calibri" pitchFamily="34" charset="0"/>
              </a:rPr>
              <a:t>Database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alibri" pitchFamily="34" charset="0"/>
              </a:rPr>
              <a:t>&gt;</a:t>
            </a:r>
            <a:r>
              <a:rPr lang="en-US" sz="1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alibri" pitchFamily="34" charset="0"/>
              </a:rPr>
              <a:t> </a:t>
            </a:r>
            <a:endParaRPr lang="en-US" sz="1800" dirty="0">
              <a:solidFill>
                <a:srgbClr xmlns:mc="http://schemas.openxmlformats.org/markup-compatibility/2006" xmlns:a14="http://schemas.microsoft.com/office/drawing/2007/7/7/main" val="000000" mc:Ignorable=""/>
              </a:solidFill>
              <a:latin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External Mapping File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374375696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LINQ to SQL Mapping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868656901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Drop and re-add table</a:t>
            </a:r>
          </a:p>
          <a:p>
            <a:r>
              <a:rPr lang="en-US" dirty="0" smtClean="0"/>
              <a:t>Use </a:t>
            </a:r>
            <a:r>
              <a:rPr lang="en-US" dirty="0" err="1" smtClean="0"/>
              <a:t>SQLMetal</a:t>
            </a:r>
            <a:r>
              <a:rPr lang="en-US" dirty="0" smtClean="0"/>
              <a:t> in the Build Process</a:t>
            </a:r>
          </a:p>
          <a:p>
            <a:r>
              <a:rPr lang="en-US" dirty="0" smtClean="0"/>
              <a:t>Manually manage in the designer</a:t>
            </a:r>
          </a:p>
          <a:p>
            <a:r>
              <a:rPr lang="en-US" dirty="0" smtClean="0"/>
              <a:t>Manually manage the DBML file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Handling Schema Changes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576808104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Managing large models</a:t>
            </a:r>
            <a:endParaRPr lang="en-US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066800"/>
            <a:ext cx="5957887" cy="521748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178033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What is LINQ</a:t>
            </a:r>
          </a:p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Mapping options</a:t>
            </a:r>
          </a:p>
          <a:p>
            <a:r>
              <a:rPr lang="en-US" dirty="0">
                <a:solidFill>
                  <a:srgbClr xmlns:mc="http://schemas.openxmlformats.org/markup-compatibility/2006" xmlns:a14="http://schemas.microsoft.com/office/drawing/2007/7/7/main" val="002060" mc:Ignorable=""/>
                </a:solidFill>
              </a:rPr>
              <a:t>Query Tricks</a:t>
            </a:r>
          </a:p>
          <a:p>
            <a:r>
              <a:rPr lang="en-US" dirty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Beyond table </a:t>
            </a:r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access</a:t>
            </a:r>
          </a:p>
          <a:p>
            <a:r>
              <a:rPr lang="en-US" dirty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Performance Tricks</a:t>
            </a:r>
          </a:p>
          <a:p>
            <a:r>
              <a:rPr lang="en-US" baseline="0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Context management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1475358832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Querying Tricks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395080071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Heterogeneous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400" y="1905000"/>
            <a:ext cx="8077200" cy="267765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/>
              <a:t>dim query = From r in regions.&lt;region&gt; _</a:t>
            </a:r>
            <a:br>
              <a:rPr lang="en-US" sz="2800" dirty="0"/>
            </a:br>
            <a:r>
              <a:rPr lang="en-US" sz="2800" dirty="0"/>
              <a:t>            Join t in </a:t>
            </a:r>
            <a:r>
              <a:rPr lang="en-US" sz="2800" dirty="0" err="1"/>
              <a:t>dc.Territories</a:t>
            </a:r>
            <a:r>
              <a:rPr lang="en-US" sz="2800" dirty="0"/>
              <a:t> _</a:t>
            </a:r>
            <a:br>
              <a:rPr lang="en-US" sz="2800" dirty="0"/>
            </a:br>
            <a:r>
              <a:rPr lang="en-US" sz="2800" dirty="0"/>
              <a:t>                On </a:t>
            </a:r>
            <a:r>
              <a:rPr lang="en-US" sz="2800" dirty="0" err="1"/>
              <a:t>r.@id</a:t>
            </a:r>
            <a:r>
              <a:rPr lang="en-US" sz="2800" dirty="0"/>
              <a:t> Equals </a:t>
            </a:r>
            <a:r>
              <a:rPr lang="en-US" sz="2800" dirty="0" err="1"/>
              <a:t>t.RegionID</a:t>
            </a:r>
            <a:r>
              <a:rPr lang="en-US" sz="2800" dirty="0"/>
              <a:t> _</a:t>
            </a:r>
            <a:br>
              <a:rPr lang="en-US" sz="2800" dirty="0"/>
            </a:br>
            <a:r>
              <a:rPr lang="en-US" sz="2800" dirty="0"/>
              <a:t>            Select Description = </a:t>
            </a:r>
            <a:r>
              <a:rPr lang="en-US" sz="2800" dirty="0" err="1"/>
              <a:t>t.TerritoryDescription</a:t>
            </a:r>
            <a:r>
              <a:rPr lang="en-US" sz="2800" dirty="0"/>
              <a:t>, _</a:t>
            </a:r>
            <a:br>
              <a:rPr lang="en-US" sz="2800" dirty="0"/>
            </a:br>
            <a:r>
              <a:rPr lang="en-US" sz="2800" dirty="0"/>
              <a:t>                Region = </a:t>
            </a:r>
            <a:r>
              <a:rPr lang="en-US" sz="2800" dirty="0" err="1"/>
              <a:t>r.Value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07/7/12/main" val="3949020455"/>
      </p:ext>
    </p:extLst>
  </p:cSld>
  <p:clrMapOvr>
    <a:masterClrMapping/>
  </p:clrMapOvr>
  <mc:AlternateContent xmlns:mc="http://schemas.openxmlformats.org/markup-compatibility/2006" xmlns:p14="http://schemas.microsoft.com/office/powerpoint/2007/7/12/main">
    <mc:Choice Requires="p14">
      <p:transition spd="slow" p14:dur="2000"/>
    </mc:Choice>
    <mc:Fallback xmlns="">
      <p:transition xmlns:p14="http://schemas.microsoft.com/office/powerpoint/2007/7/12/main" spd="slow"/>
    </mc:Fallback>
  </mc:AlternateContent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Contains - IN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4400" y="2967335"/>
            <a:ext cx="7696200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/>
              <a:t>Dim q3 =     From t in </a:t>
            </a:r>
            <a:r>
              <a:rPr lang="en-US" sz="2800" dirty="0" err="1"/>
              <a:t>dc.Territories</a:t>
            </a:r>
            <a:r>
              <a:rPr lang="en-US" sz="2800" dirty="0"/>
              <a:t> _</a:t>
            </a:r>
            <a:br>
              <a:rPr lang="en-US" sz="2800" dirty="0"/>
            </a:br>
            <a:r>
              <a:rPr lang="en-US" sz="2800" dirty="0"/>
              <a:t>            Where </a:t>
            </a:r>
            <a:r>
              <a:rPr lang="en-US" sz="2800" dirty="0" err="1"/>
              <a:t>RegionIds.Contains</a:t>
            </a:r>
            <a:r>
              <a:rPr lang="en-US" sz="2800" dirty="0"/>
              <a:t>(</a:t>
            </a:r>
            <a:r>
              <a:rPr lang="en-US" sz="2800" dirty="0" err="1"/>
              <a:t>t.RegionID</a:t>
            </a:r>
            <a:r>
              <a:rPr lang="en-US" sz="2800" dirty="0"/>
              <a:t>) _</a:t>
            </a:r>
            <a:br>
              <a:rPr lang="en-US" sz="2800" dirty="0"/>
            </a:br>
            <a:r>
              <a:rPr lang="en-US" sz="2800" dirty="0"/>
              <a:t>            Select t</a:t>
            </a:r>
          </a:p>
        </p:txBody>
      </p:sp>
    </p:spTree>
    <p:extLst>
      <p:ext uri="{BB962C8B-B14F-4D97-AF65-F5344CB8AC3E}">
        <p14:creationId xmlns:p14="http://schemas.microsoft.com/office/powerpoint/2007/7/12/main" val="1912968807"/>
      </p:ext>
    </p:extLst>
  </p:cSld>
  <p:clrMapOvr>
    <a:masterClrMapping/>
  </p:clrMapOvr>
  <mc:AlternateContent xmlns:mc="http://schemas.openxmlformats.org/markup-compatibility/2006" xmlns:p14="http://schemas.microsoft.com/office/powerpoint/2007/7/12/main">
    <mc:Choice Requires="p14">
      <p:transition spd="slow" p14:dur="2000"/>
    </mc:Choice>
    <mc:Fallback xmlns="">
      <p:transition xmlns:p14="http://schemas.microsoft.com/office/powerpoint/2007/7/12/main" spd="slow"/>
    </mc:Fallback>
  </mc:AlternateContent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Outer Join – </a:t>
            </a:r>
            <a:r>
              <a:rPr lang="en-US" dirty="0" err="1" smtClean="0"/>
              <a:t>DefaultIfEmpty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" y="1295400"/>
            <a:ext cx="8382000" cy="39703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/>
              <a:t>from </a:t>
            </a:r>
            <a:r>
              <a:rPr lang="en-US" sz="2800" dirty="0" err="1"/>
              <a:t>cust</a:t>
            </a:r>
            <a:r>
              <a:rPr lang="en-US" sz="2800" dirty="0"/>
              <a:t> in Customers</a:t>
            </a:r>
            <a:br>
              <a:rPr lang="en-US" sz="2800" dirty="0"/>
            </a:br>
            <a:r>
              <a:rPr lang="en-US" sz="2800" dirty="0"/>
              <a:t>join </a:t>
            </a:r>
            <a:r>
              <a:rPr lang="en-US" sz="2800" dirty="0" err="1"/>
              <a:t>ord</a:t>
            </a:r>
            <a:r>
              <a:rPr lang="en-US" sz="2800" dirty="0"/>
              <a:t> in Orders</a:t>
            </a:r>
            <a:br>
              <a:rPr lang="en-US" sz="2800" dirty="0"/>
            </a:br>
            <a:r>
              <a:rPr lang="en-US" sz="2800" dirty="0"/>
              <a:t>    on </a:t>
            </a:r>
            <a:r>
              <a:rPr lang="en-US" sz="2800" dirty="0" err="1"/>
              <a:t>cust.CustomerID</a:t>
            </a:r>
            <a:r>
              <a:rPr lang="en-US" sz="2800" dirty="0"/>
              <a:t> equals </a:t>
            </a:r>
            <a:r>
              <a:rPr lang="en-US" sz="2800" dirty="0" err="1"/>
              <a:t>ord.CustomerID</a:t>
            </a:r>
            <a:r>
              <a:rPr lang="en-US" sz="2800" dirty="0"/>
              <a:t> into joined</a:t>
            </a:r>
            <a:br>
              <a:rPr lang="en-US" sz="2800" dirty="0"/>
            </a:br>
            <a:r>
              <a:rPr lang="en-US" sz="2800" dirty="0"/>
              <a:t>from </a:t>
            </a:r>
            <a:r>
              <a:rPr lang="en-US" sz="2800" dirty="0" err="1"/>
              <a:t>outerOrd</a:t>
            </a:r>
            <a:r>
              <a:rPr lang="en-US" sz="2800" dirty="0"/>
              <a:t> in </a:t>
            </a:r>
            <a:r>
              <a:rPr lang="en-US" sz="2800" dirty="0" err="1"/>
              <a:t>joined.DefaultIfEmpty</a:t>
            </a:r>
            <a:r>
              <a:rPr lang="en-US" sz="2800" dirty="0"/>
              <a:t>()</a:t>
            </a:r>
            <a:br>
              <a:rPr lang="en-US" sz="2800" dirty="0"/>
            </a:br>
            <a:r>
              <a:rPr lang="en-US" sz="2800" dirty="0"/>
              <a:t>select new {</a:t>
            </a:r>
            <a:br>
              <a:rPr lang="en-US" sz="2800" dirty="0"/>
            </a:br>
            <a:r>
              <a:rPr lang="en-US" sz="2800" dirty="0"/>
              <a:t> </a:t>
            </a:r>
            <a:r>
              <a:rPr lang="en-US" sz="2800" dirty="0" smtClean="0"/>
              <a:t>   </a:t>
            </a:r>
            <a:r>
              <a:rPr lang="en-US" sz="2800" dirty="0" err="1" smtClean="0"/>
              <a:t>cust.CompanyName</a:t>
            </a:r>
            <a:r>
              <a:rPr lang="en-US" sz="2800" dirty="0" smtClean="0"/>
              <a:t>,</a:t>
            </a:r>
            <a:br>
              <a:rPr lang="en-US" sz="2800" dirty="0" smtClean="0"/>
            </a:br>
            <a:r>
              <a:rPr lang="en-US" sz="2800" dirty="0" smtClean="0"/>
              <a:t>    </a:t>
            </a:r>
            <a:r>
              <a:rPr lang="en-US" sz="2800" dirty="0" err="1" smtClean="0"/>
              <a:t>outerOrd.OrderDate</a:t>
            </a:r>
            <a:r>
              <a:rPr lang="en-US" sz="2800" dirty="0" smtClean="0"/>
              <a:t>,</a:t>
            </a:r>
            <a:br>
              <a:rPr lang="en-US" sz="2800" dirty="0" smtClean="0"/>
            </a:br>
            <a:r>
              <a:rPr lang="en-US" sz="2800" dirty="0" smtClean="0"/>
              <a:t>    </a:t>
            </a:r>
            <a:r>
              <a:rPr lang="en-US" sz="2800" dirty="0" err="1" smtClean="0"/>
              <a:t>outerOrd.OrderDetails.Count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};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07/7/12/main" val="555945079"/>
      </p:ext>
    </p:extLst>
  </p:cSld>
  <p:clrMapOvr>
    <a:masterClrMapping/>
  </p:clrMapOvr>
  <mc:AlternateContent xmlns:mc="http://schemas.openxmlformats.org/markup-compatibility/2006" xmlns:p14="http://schemas.microsoft.com/office/powerpoint/2007/7/12/main">
    <mc:Choice Requires="p14">
      <p:transition spd="slow" p14:dur="2000"/>
    </mc:Choice>
    <mc:Fallback xmlns="">
      <p:transition xmlns:p14="http://schemas.microsoft.com/office/powerpoint/2007/7/12/main" spd="slow"/>
    </mc:Fallback>
  </mc:AlternateContent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What is LINQ</a:t>
            </a:r>
          </a:p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Mapping options</a:t>
            </a:r>
          </a:p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Query Tricks</a:t>
            </a:r>
          </a:p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2060" mc:Ignorable=""/>
                </a:solidFill>
              </a:rPr>
              <a:t>Beyond</a:t>
            </a:r>
            <a:r>
              <a:rPr lang="en-US" baseline="0" dirty="0" smtClean="0">
                <a:solidFill>
                  <a:srgbClr xmlns:mc="http://schemas.openxmlformats.org/markup-compatibility/2006" xmlns:a14="http://schemas.microsoft.com/office/drawing/2007/7/7/main" val="002060" mc:Ignorable=""/>
                </a:solidFill>
              </a:rPr>
              <a:t> table access</a:t>
            </a:r>
          </a:p>
          <a:p>
            <a:r>
              <a:rPr lang="en-US" dirty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Performance Tricks</a:t>
            </a:r>
          </a:p>
          <a:p>
            <a:r>
              <a:rPr lang="en-US" baseline="0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Context management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2544400157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LINQ</a:t>
            </a:r>
          </a:p>
          <a:p>
            <a:r>
              <a:rPr lang="en-US" dirty="0" smtClean="0"/>
              <a:t>Mapping options</a:t>
            </a:r>
          </a:p>
          <a:p>
            <a:r>
              <a:rPr lang="en-US" dirty="0" smtClean="0"/>
              <a:t>Query Tricks</a:t>
            </a:r>
          </a:p>
          <a:p>
            <a:r>
              <a:rPr lang="en-US" dirty="0" smtClean="0"/>
              <a:t>Beyond</a:t>
            </a:r>
            <a:r>
              <a:rPr lang="en-US" baseline="0" dirty="0" smtClean="0"/>
              <a:t> table access</a:t>
            </a:r>
          </a:p>
          <a:p>
            <a:r>
              <a:rPr lang="en-US" dirty="0" smtClean="0"/>
              <a:t>Performance Tricks</a:t>
            </a:r>
            <a:endParaRPr lang="en-US" baseline="0" dirty="0" smtClean="0"/>
          </a:p>
          <a:p>
            <a:r>
              <a:rPr lang="en-US" baseline="0" dirty="0" smtClean="0"/>
              <a:t>Context management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334791362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Views</a:t>
            </a:r>
          </a:p>
          <a:p>
            <a:r>
              <a:rPr lang="en-US" dirty="0" smtClean="0"/>
              <a:t>Pass-through queries</a:t>
            </a:r>
          </a:p>
          <a:p>
            <a:r>
              <a:rPr lang="en-US" dirty="0" smtClean="0"/>
              <a:t>Stored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Procs</a:t>
            </a:r>
            <a:r>
              <a:rPr lang="en-US" baseline="0" dirty="0" smtClean="0"/>
              <a:t> for Updates</a:t>
            </a:r>
          </a:p>
          <a:p>
            <a:r>
              <a:rPr lang="en-US" baseline="0" dirty="0" smtClean="0"/>
              <a:t>Stored </a:t>
            </a:r>
            <a:r>
              <a:rPr lang="en-US" baseline="0" dirty="0" err="1" smtClean="0"/>
              <a:t>Procs</a:t>
            </a:r>
            <a:r>
              <a:rPr lang="en-US" baseline="0" dirty="0" smtClean="0"/>
              <a:t> to Fetch</a:t>
            </a:r>
          </a:p>
          <a:p>
            <a:r>
              <a:rPr lang="en-US" dirty="0" smtClean="0"/>
              <a:t>Stored </a:t>
            </a:r>
            <a:r>
              <a:rPr lang="en-US" dirty="0" err="1" smtClean="0"/>
              <a:t>Procs</a:t>
            </a:r>
            <a:r>
              <a:rPr lang="en-US" dirty="0" smtClean="0"/>
              <a:t> with Multiple Results</a:t>
            </a:r>
            <a:endParaRPr lang="en-US" baseline="0" dirty="0" smtClean="0"/>
          </a:p>
          <a:p>
            <a:r>
              <a:rPr lang="en-US" baseline="0" dirty="0" smtClean="0"/>
              <a:t>User defined functions</a:t>
            </a:r>
          </a:p>
          <a:p>
            <a:r>
              <a:rPr lang="en-US" dirty="0" smtClean="0"/>
              <a:t>Object inheritance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Beyond</a:t>
            </a:r>
            <a:r>
              <a:rPr lang="en-US" baseline="0" dirty="0" smtClean="0"/>
              <a:t> Table Access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1437888164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Functions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8855182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Private void </a:t>
            </a:r>
            <a:r>
              <a:rPr lang="en-US" dirty="0" err="1" smtClean="0"/>
              <a:t>UpdateT</a:t>
            </a:r>
            <a:r>
              <a:rPr lang="en-US" dirty="0" smtClean="0"/>
              <a:t>(T instance)</a:t>
            </a:r>
          </a:p>
          <a:p>
            <a:r>
              <a:rPr lang="en-US" dirty="0" smtClean="0"/>
              <a:t>Private void </a:t>
            </a:r>
            <a:r>
              <a:rPr lang="en-US" dirty="0" err="1" smtClean="0"/>
              <a:t>InsertT</a:t>
            </a:r>
            <a:r>
              <a:rPr lang="en-US" dirty="0" smtClean="0"/>
              <a:t>(T instance)</a:t>
            </a:r>
          </a:p>
          <a:p>
            <a:r>
              <a:rPr lang="en-US" dirty="0" smtClean="0"/>
              <a:t>Private void </a:t>
            </a:r>
            <a:r>
              <a:rPr lang="en-US" dirty="0" err="1" smtClean="0"/>
              <a:t>DeleteT</a:t>
            </a:r>
            <a:r>
              <a:rPr lang="en-US" dirty="0" smtClean="0"/>
              <a:t>(T instance)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Private void </a:t>
            </a:r>
            <a:r>
              <a:rPr lang="en-US" dirty="0" err="1" smtClean="0"/>
              <a:t>UpdateSubject</a:t>
            </a:r>
            <a:r>
              <a:rPr lang="en-US" dirty="0" smtClean="0"/>
              <a:t>(Subject instance)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Stored Proc for</a:t>
            </a:r>
            <a:r>
              <a:rPr lang="en-US" baseline="0" dirty="0" smtClean="0"/>
              <a:t> Updates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195797588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Public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Class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CustomDataContext</a:t>
            </a:r>
            <a:endParaRPr lang="en-US" sz="2000" dirty="0" smtClean="0">
              <a:solidFill>
                <a:srgbClr xmlns:mc="http://schemas.openxmlformats.org/markup-compatibility/2006" xmlns:a14="http://schemas.microsoft.com/office/drawing/2007/7/7/main" val="000000" mc:Ignorable=""/>
              </a:solidFill>
              <a:latin typeface="Consolas"/>
            </a:endParaRP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	  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B050" mc:Ignorable=""/>
                </a:solidFill>
                <a:latin typeface="Consolas"/>
              </a:rPr>
              <a:t>‘Load a child collection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   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Public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Function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LoadCs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(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ByVal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parent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T) _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                          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IEnumerable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(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Of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C)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       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Return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Me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.LoadCs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(parent.ID)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   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End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Function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	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	  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B050" mc:Ignorable=""/>
                </a:solidFill>
                <a:latin typeface="Consolas"/>
              </a:rPr>
              <a:t>‘Load a single child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    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Public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Function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LoadC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(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ByVal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parent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P)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C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       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Return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Me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.LoadC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(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parent.CId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).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SingleOrDefault</a:t>
            </a:r>
            <a:endParaRPr lang="en-US" sz="2000" dirty="0" smtClean="0">
              <a:solidFill>
                <a:srgbClr xmlns:mc="http://schemas.openxmlformats.org/markup-compatibility/2006" xmlns:a14="http://schemas.microsoft.com/office/drawing/2007/7/7/main" val="000000" mc:Ignorable=""/>
              </a:solidFill>
              <a:latin typeface="Consolas"/>
            </a:endParaRP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   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End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Function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End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Class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endParaRPr lang="en-US" sz="2000" dirty="0">
              <a:solidFill>
                <a:srgbClr xmlns:mc="http://schemas.openxmlformats.org/markup-compatibility/2006" xmlns:a14="http://schemas.microsoft.com/office/drawing/2007/7/7/main" val="000000" mc:Ignorable=""/>
              </a:solidFill>
              <a:latin typeface="Consola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Stored Proc</a:t>
            </a:r>
            <a:r>
              <a:rPr lang="en-US" baseline="0" dirty="0" smtClean="0"/>
              <a:t> for Child Fetch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363893786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What is LINQ</a:t>
            </a:r>
          </a:p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Mapping options</a:t>
            </a:r>
          </a:p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Beyond</a:t>
            </a:r>
            <a:r>
              <a:rPr lang="en-US" baseline="0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 table access</a:t>
            </a:r>
          </a:p>
          <a:p>
            <a:r>
              <a:rPr lang="en-US" dirty="0">
                <a:solidFill>
                  <a:srgbClr xmlns:mc="http://schemas.openxmlformats.org/markup-compatibility/2006" xmlns:a14="http://schemas.microsoft.com/office/drawing/2007/7/7/main" val="002060" mc:Ignorable=""/>
                </a:solidFill>
              </a:rPr>
              <a:t>Performance Tricks</a:t>
            </a:r>
          </a:p>
          <a:p>
            <a:r>
              <a:rPr lang="en-US" dirty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Context management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3734709899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Increasing Performance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98438795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1481328"/>
            <a:ext cx="8610600" cy="452596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2060" mc:Ignorable=""/>
                </a:solidFill>
                <a:latin typeface="Consolas"/>
              </a:rPr>
              <a:t>VB: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Public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Shared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ExpensiveBooks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_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Func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(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Of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LiaDataContext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,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Decimal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,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IQueryable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(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Of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Book)) _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 =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CompiledQuery.Compile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( _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     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Function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(context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LiaDataContext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, _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              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minimumPrice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As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Decimal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) _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     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From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b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In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context.Books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_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      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Where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(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b.Price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&gt;=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minimumPrice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) _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      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Select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b)</a:t>
            </a:r>
          </a:p>
          <a:p>
            <a:pPr>
              <a:buNone/>
            </a:pPr>
            <a:endParaRPr lang="en-US" sz="2000" dirty="0" smtClean="0">
              <a:solidFill>
                <a:srgbClr xmlns:mc="http://schemas.openxmlformats.org/markup-compatibility/2006" xmlns:a14="http://schemas.microsoft.com/office/drawing/2007/7/7/main" val="000000" mc:Ignorable=""/>
              </a:solidFill>
              <a:latin typeface="Consolas"/>
            </a:endParaRP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C#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public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static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2B91AF" mc:Ignorable=""/>
                </a:solidFill>
                <a:latin typeface="Consolas"/>
              </a:rPr>
              <a:t>Func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&lt;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2B91AF" mc:Ignorable=""/>
                </a:solidFill>
                <a:latin typeface="Consolas"/>
              </a:rPr>
              <a:t>Ch8DataContext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,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decimal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,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2B91AF" mc:Ignorable=""/>
                </a:solidFill>
                <a:latin typeface="Consolas"/>
              </a:rPr>
              <a:t>IQueryable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&lt;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2B91AF" mc:Ignorable=""/>
                </a:solidFill>
                <a:latin typeface="Consolas"/>
              </a:rPr>
              <a:t>Book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&gt;&gt;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  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ExpensiveBooks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=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2B91AF" mc:Ignorable=""/>
                </a:solidFill>
                <a:latin typeface="Consolas"/>
              </a:rPr>
              <a:t>CompiledQuery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.Compile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(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       (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2B91AF" mc:Ignorable=""/>
                </a:solidFill>
                <a:latin typeface="Consolas"/>
              </a:rPr>
              <a:t>Ch8DataContext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context,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decimal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minimumPrice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) =&gt;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                   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from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book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in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context.Books</a:t>
            </a:r>
            <a:endParaRPr lang="en-US" sz="2000" dirty="0" smtClean="0">
              <a:solidFill>
                <a:srgbClr xmlns:mc="http://schemas.openxmlformats.org/markup-compatibility/2006" xmlns:a14="http://schemas.microsoft.com/office/drawing/2007/7/7/main" val="000000" mc:Ignorable=""/>
              </a:solidFill>
              <a:latin typeface="Consolas"/>
            </a:endParaRP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                   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where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book.Price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&gt;= </a:t>
            </a:r>
            <a:r>
              <a:rPr lang="en-US" sz="20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minimumPrice</a:t>
            </a:r>
            <a:endParaRPr lang="en-US" sz="2000" dirty="0" smtClean="0">
              <a:solidFill>
                <a:srgbClr xmlns:mc="http://schemas.openxmlformats.org/markup-compatibility/2006" xmlns:a14="http://schemas.microsoft.com/office/drawing/2007/7/7/main" val="000000" mc:Ignorable=""/>
              </a:solidFill>
              <a:latin typeface="Consolas"/>
            </a:endParaRP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                    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select</a:t>
            </a: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book); </a:t>
            </a:r>
          </a:p>
          <a:p>
            <a:pPr>
              <a:buNone/>
            </a:pPr>
            <a:r>
              <a:rPr lang="en-US" sz="20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Compiled Query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4171217585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What is LINQ</a:t>
            </a:r>
          </a:p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Mapping options</a:t>
            </a:r>
          </a:p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Beyond</a:t>
            </a:r>
            <a:r>
              <a:rPr lang="en-US" baseline="0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 table access</a:t>
            </a:r>
          </a:p>
          <a:p>
            <a:r>
              <a:rPr lang="en-US" dirty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Performance Tricks</a:t>
            </a:r>
          </a:p>
          <a:p>
            <a:r>
              <a:rPr lang="en-US" baseline="0" dirty="0" smtClean="0">
                <a:solidFill>
                  <a:srgbClr xmlns:mc="http://schemas.openxmlformats.org/markup-compatibility/2006" xmlns:a14="http://schemas.microsoft.com/office/drawing/2007/7/7/main" val="002060" mc:Ignorable=""/>
                </a:solidFill>
              </a:rPr>
              <a:t>Context management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3976401226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 Management</a:t>
            </a:r>
            <a:endParaRPr lang="en-US" dirty="0"/>
          </a:p>
        </p:txBody>
      </p:sp>
      <p:grpSp>
        <p:nvGrpSpPr>
          <p:cNvPr id="54" name="Group 53"/>
          <p:cNvGrpSpPr/>
          <p:nvPr/>
        </p:nvGrpSpPr>
        <p:grpSpPr>
          <a:xfrm>
            <a:off x="1600200" y="1853776"/>
            <a:ext cx="6096000" cy="4115224"/>
            <a:chOff x="1600200" y="1853776"/>
            <a:chExt cx="6096000" cy="4115224"/>
          </a:xfrm>
        </p:grpSpPr>
        <p:sp>
          <p:nvSpPr>
            <p:cNvPr id="22" name="Rounded Rectangle 4"/>
            <p:cNvSpPr/>
            <p:nvPr/>
          </p:nvSpPr>
          <p:spPr>
            <a:xfrm>
              <a:off x="1625176" y="1853776"/>
              <a:ext cx="5893648" cy="3861648"/>
            </a:xfrm>
            <a:prstGeom prst="rect">
              <a:avLst/>
            </a:prstGeom>
            <a:scene3d>
              <a:camera prst="orthographicFront"/>
              <a:lightRig rig="flat" dir="t"/>
            </a:scene3d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48590" tIns="148590" rIns="148590" bIns="3154116" numCol="1" spcCol="1270" anchor="t" anchorCtr="0">
              <a:noAutofit/>
            </a:bodyPr>
            <a:lstStyle/>
            <a:p>
              <a:pPr lvl="0" algn="l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900" kern="1200" dirty="0" err="1" smtClean="0"/>
                <a:t>LiaDataContext</a:t>
              </a:r>
              <a:endParaRPr lang="en-US" sz="3900" kern="1200" dirty="0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1600200" y="1905000"/>
              <a:ext cx="6096000" cy="4064000"/>
              <a:chOff x="0" y="0"/>
              <a:chExt cx="6096000" cy="4064000"/>
            </a:xfrm>
            <a:scene3d>
              <a:camera prst="orthographicFront"/>
              <a:lightRig rig="flat" dir="t"/>
            </a:scene3d>
          </p:grpSpPr>
          <p:sp>
            <p:nvSpPr>
              <p:cNvPr id="51" name="Rounded Rectangle 50"/>
              <p:cNvSpPr/>
              <p:nvPr/>
            </p:nvSpPr>
            <p:spPr>
              <a:xfrm>
                <a:off x="0" y="0"/>
                <a:ext cx="6096000" cy="4064000"/>
              </a:xfrm>
              <a:prstGeom prst="roundRect">
                <a:avLst>
                  <a:gd name="adj" fmla="val 8500"/>
                </a:avLst>
              </a:prstGeom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2" name="Rounded Rectangle 4"/>
              <p:cNvSpPr/>
              <p:nvPr/>
            </p:nvSpPr>
            <p:spPr>
              <a:xfrm>
                <a:off x="101176" y="101176"/>
                <a:ext cx="5893648" cy="3861648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48590" tIns="148590" rIns="148590" bIns="3154116" numCol="1" spcCol="1270" anchor="t" anchorCtr="0">
                <a:noAutofit/>
              </a:bodyPr>
              <a:lstStyle/>
              <a:p>
                <a:pPr lvl="0" algn="l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900" kern="1200" dirty="0" err="1" smtClean="0">
                    <a:latin typeface="Calibri" pitchFamily="34" charset="0"/>
                  </a:rPr>
                  <a:t>LiaDataContext</a:t>
                </a:r>
                <a:endParaRPr lang="en-US" sz="39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1752600" y="2921000"/>
              <a:ext cx="914400" cy="693836"/>
              <a:chOff x="152400" y="1016000"/>
              <a:chExt cx="914400" cy="693836"/>
            </a:xfrm>
            <a:scene3d>
              <a:camera prst="orthographicFront"/>
              <a:lightRig rig="flat" dir="t"/>
            </a:scene3d>
          </p:grpSpPr>
          <p:sp>
            <p:nvSpPr>
              <p:cNvPr id="49" name="Rounded Rectangle 48"/>
              <p:cNvSpPr/>
              <p:nvPr/>
            </p:nvSpPr>
            <p:spPr>
              <a:xfrm>
                <a:off x="152400" y="1016000"/>
                <a:ext cx="914400" cy="693836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50" name="Rounded Rectangle 6"/>
              <p:cNvSpPr/>
              <p:nvPr/>
            </p:nvSpPr>
            <p:spPr>
              <a:xfrm>
                <a:off x="173738" y="1037338"/>
                <a:ext cx="871724" cy="651160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Book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1752600" y="3637138"/>
              <a:ext cx="914400" cy="693836"/>
              <a:chOff x="152400" y="1732138"/>
              <a:chExt cx="914400" cy="693836"/>
            </a:xfrm>
            <a:scene3d>
              <a:camera prst="orthographicFront"/>
              <a:lightRig rig="flat" dir="t"/>
            </a:scene3d>
          </p:grpSpPr>
          <p:sp>
            <p:nvSpPr>
              <p:cNvPr id="47" name="Rounded Rectangle 46"/>
              <p:cNvSpPr/>
              <p:nvPr/>
            </p:nvSpPr>
            <p:spPr>
              <a:xfrm>
                <a:off x="152400" y="1732138"/>
                <a:ext cx="914400" cy="693836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8" name="Rounded Rectangle 8"/>
              <p:cNvSpPr/>
              <p:nvPr/>
            </p:nvSpPr>
            <p:spPr>
              <a:xfrm>
                <a:off x="173738" y="1753476"/>
                <a:ext cx="871724" cy="651160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Subject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1752600" y="4353277"/>
              <a:ext cx="914400" cy="693836"/>
              <a:chOff x="152400" y="2448277"/>
              <a:chExt cx="914400" cy="693836"/>
            </a:xfrm>
            <a:scene3d>
              <a:camera prst="orthographicFront"/>
              <a:lightRig rig="flat" dir="t"/>
            </a:scene3d>
          </p:grpSpPr>
          <p:sp>
            <p:nvSpPr>
              <p:cNvPr id="45" name="Rounded Rectangle 44"/>
              <p:cNvSpPr/>
              <p:nvPr/>
            </p:nvSpPr>
            <p:spPr>
              <a:xfrm>
                <a:off x="152400" y="2448277"/>
                <a:ext cx="914400" cy="693836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6" name="Rounded Rectangle 10"/>
              <p:cNvSpPr/>
              <p:nvPr/>
            </p:nvSpPr>
            <p:spPr>
              <a:xfrm>
                <a:off x="173738" y="2469615"/>
                <a:ext cx="871724" cy="651160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Author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1752600" y="5069415"/>
              <a:ext cx="914400" cy="693836"/>
              <a:chOff x="152400" y="3164415"/>
              <a:chExt cx="914400" cy="693836"/>
            </a:xfrm>
            <a:scene3d>
              <a:camera prst="orthographicFront"/>
              <a:lightRig rig="flat" dir="t"/>
            </a:scene3d>
          </p:grpSpPr>
          <p:sp>
            <p:nvSpPr>
              <p:cNvPr id="43" name="Rounded Rectangle 42"/>
              <p:cNvSpPr/>
              <p:nvPr/>
            </p:nvSpPr>
            <p:spPr>
              <a:xfrm>
                <a:off x="152400" y="3164415"/>
                <a:ext cx="914400" cy="693836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4" name="Rounded Rectangle 12"/>
              <p:cNvSpPr/>
              <p:nvPr/>
            </p:nvSpPr>
            <p:spPr>
              <a:xfrm>
                <a:off x="173738" y="3185753"/>
                <a:ext cx="871724" cy="651160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Etc.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2819400" y="2895600"/>
            <a:ext cx="4724400" cy="2844800"/>
            <a:chOff x="2819400" y="2921000"/>
            <a:chExt cx="4724400" cy="2844800"/>
          </a:xfrm>
        </p:grpSpPr>
        <p:grpSp>
          <p:nvGrpSpPr>
            <p:cNvPr id="28" name="Group 27"/>
            <p:cNvGrpSpPr/>
            <p:nvPr/>
          </p:nvGrpSpPr>
          <p:grpSpPr>
            <a:xfrm>
              <a:off x="2819400" y="2921000"/>
              <a:ext cx="4724400" cy="2844800"/>
              <a:chOff x="1219200" y="1016000"/>
              <a:chExt cx="4724400" cy="2844800"/>
            </a:xfrm>
            <a:scene3d>
              <a:camera prst="orthographicFront"/>
              <a:lightRig rig="flat" dir="t"/>
            </a:scene3d>
          </p:grpSpPr>
          <p:sp>
            <p:nvSpPr>
              <p:cNvPr id="41" name="Rounded Rectangle 40"/>
              <p:cNvSpPr/>
              <p:nvPr/>
            </p:nvSpPr>
            <p:spPr>
              <a:xfrm>
                <a:off x="1219200" y="1016000"/>
                <a:ext cx="4724400" cy="2844800"/>
              </a:xfrm>
              <a:prstGeom prst="roundRect">
                <a:avLst>
                  <a:gd name="adj" fmla="val 10500"/>
                </a:avLst>
              </a:prstGeom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dk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2" name="Rounded Rectangle 14"/>
              <p:cNvSpPr/>
              <p:nvPr/>
            </p:nvSpPr>
            <p:spPr>
              <a:xfrm>
                <a:off x="1306687" y="1103487"/>
                <a:ext cx="4549426" cy="266982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48590" tIns="148590" rIns="148590" bIns="1806448" numCol="1" spcCol="1270" anchor="t" anchorCtr="0">
                <a:noAutofit/>
              </a:bodyPr>
              <a:lstStyle/>
              <a:p>
                <a:pPr lvl="0" algn="l" defTabSz="17335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3900" kern="1200" dirty="0" smtClean="0">
                    <a:latin typeface="Calibri" pitchFamily="34" charset="0"/>
                  </a:rPr>
                  <a:t>DataContext</a:t>
                </a:r>
                <a:endParaRPr lang="en-US" sz="39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937510" y="4201160"/>
              <a:ext cx="1104513" cy="1280160"/>
              <a:chOff x="1337310" y="2296160"/>
              <a:chExt cx="1104513" cy="1280160"/>
            </a:xfrm>
            <a:scene3d>
              <a:camera prst="orthographicFront"/>
              <a:lightRig rig="flat" dir="t"/>
            </a:scene3d>
          </p:grpSpPr>
          <p:sp>
            <p:nvSpPr>
              <p:cNvPr id="39" name="Rounded Rectangle 38"/>
              <p:cNvSpPr/>
              <p:nvPr/>
            </p:nvSpPr>
            <p:spPr>
              <a:xfrm>
                <a:off x="1337310" y="2296160"/>
                <a:ext cx="1104513" cy="1280160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0" name="Rounded Rectangle 16"/>
              <p:cNvSpPr/>
              <p:nvPr/>
            </p:nvSpPr>
            <p:spPr>
              <a:xfrm>
                <a:off x="1371278" y="2330128"/>
                <a:ext cx="1036577" cy="1212224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Connection Management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4064525" y="4201160"/>
              <a:ext cx="1104513" cy="1280160"/>
              <a:chOff x="2464325" y="2296160"/>
              <a:chExt cx="1104513" cy="1280160"/>
            </a:xfrm>
            <a:scene3d>
              <a:camera prst="orthographicFront"/>
              <a:lightRig rig="flat" dir="t"/>
            </a:scene3d>
          </p:grpSpPr>
          <p:sp>
            <p:nvSpPr>
              <p:cNvPr id="37" name="Rounded Rectangle 36"/>
              <p:cNvSpPr/>
              <p:nvPr/>
            </p:nvSpPr>
            <p:spPr>
              <a:xfrm>
                <a:off x="2464325" y="2296160"/>
                <a:ext cx="1104513" cy="1280160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8" name="Rounded Rectangle 18"/>
              <p:cNvSpPr/>
              <p:nvPr/>
            </p:nvSpPr>
            <p:spPr>
              <a:xfrm>
                <a:off x="2498293" y="2330128"/>
                <a:ext cx="1036577" cy="1212224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Query Translation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5191541" y="4201160"/>
              <a:ext cx="1104513" cy="1280160"/>
              <a:chOff x="3591341" y="2296160"/>
              <a:chExt cx="1104513" cy="1280160"/>
            </a:xfrm>
            <a:scene3d>
              <a:camera prst="orthographicFront"/>
              <a:lightRig rig="flat" dir="t"/>
            </a:scene3d>
          </p:grpSpPr>
          <p:sp>
            <p:nvSpPr>
              <p:cNvPr id="35" name="Rounded Rectangle 34"/>
              <p:cNvSpPr/>
              <p:nvPr/>
            </p:nvSpPr>
            <p:spPr>
              <a:xfrm>
                <a:off x="3591341" y="2296160"/>
                <a:ext cx="1104513" cy="1280160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6" name="Rounded Rectangle 20"/>
              <p:cNvSpPr/>
              <p:nvPr/>
            </p:nvSpPr>
            <p:spPr>
              <a:xfrm>
                <a:off x="3625309" y="2330128"/>
                <a:ext cx="1036577" cy="1212224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Object Identity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6318557" y="4201160"/>
              <a:ext cx="1104513" cy="1280160"/>
              <a:chOff x="4718357" y="2296160"/>
              <a:chExt cx="1104513" cy="1280160"/>
            </a:xfrm>
            <a:scene3d>
              <a:camera prst="orthographicFront"/>
              <a:lightRig rig="flat" dir="t"/>
            </a:scene3d>
          </p:grpSpPr>
          <p:sp>
            <p:nvSpPr>
              <p:cNvPr id="33" name="Rounded Rectangle 32"/>
              <p:cNvSpPr/>
              <p:nvPr/>
            </p:nvSpPr>
            <p:spPr>
              <a:xfrm>
                <a:off x="4718357" y="2296160"/>
                <a:ext cx="1104513" cy="1280160"/>
              </a:xfrm>
              <a:prstGeom prst="roundRect">
                <a:avLst>
                  <a:gd name="adj" fmla="val 10500"/>
                </a:avLst>
              </a:prstGeom>
              <a:sp3d z="190500" extrusionH="12700" prstMaterial="plastic">
                <a:bevelT w="50800" h="50800"/>
              </a:sp3d>
            </p:spPr>
            <p:style>
              <a:lnRef idx="1">
                <a:schemeClr val="dk2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dk2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4" name="Rounded Rectangle 22"/>
              <p:cNvSpPr/>
              <p:nvPr/>
            </p:nvSpPr>
            <p:spPr>
              <a:xfrm>
                <a:off x="4752325" y="2330128"/>
                <a:ext cx="1036577" cy="1212224"/>
              </a:xfrm>
              <a:prstGeom prst="rect">
                <a:avLst/>
              </a:prstGeom>
              <a:sp3d z="1905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49530" tIns="49530" rIns="49530" bIns="4953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300" kern="1200" dirty="0" smtClean="0">
                    <a:latin typeface="Calibri" pitchFamily="34" charset="0"/>
                  </a:rPr>
                  <a:t>Change Tracking</a:t>
                </a:r>
                <a:endParaRPr lang="en-US" sz="1300" kern="1200" dirty="0">
                  <a:latin typeface="Calibri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07/7/12/main" val="3709734714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941763" y="4571931"/>
            <a:ext cx="990600" cy="1055688"/>
            <a:chOff x="2256" y="2637"/>
            <a:chExt cx="624" cy="624"/>
          </a:xfrm>
        </p:grpSpPr>
        <p:sp>
          <p:nvSpPr>
            <p:cNvPr id="233484" name="Line 12"/>
            <p:cNvSpPr>
              <a:spLocks noChangeShapeType="1"/>
            </p:cNvSpPr>
            <p:nvPr/>
          </p:nvSpPr>
          <p:spPr bwMode="auto">
            <a:xfrm flipV="1">
              <a:off x="2400" y="2637"/>
              <a:ext cx="0" cy="62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3485" name="Text Box 13"/>
            <p:cNvSpPr txBox="1">
              <a:spLocks noChangeArrowheads="1"/>
            </p:cNvSpPr>
            <p:nvPr/>
          </p:nvSpPr>
          <p:spPr bwMode="auto">
            <a:xfrm>
              <a:off x="2256" y="2755"/>
              <a:ext cx="624" cy="1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1600" dirty="0">
                  <a:solidFill>
                    <a:schemeClr val="bg1"/>
                  </a:solidFill>
                  <a:latin typeface="Arial" charset="0"/>
                </a:rPr>
                <a:t>Rows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5181600" y="4366098"/>
            <a:ext cx="990600" cy="1228715"/>
            <a:chOff x="3027" y="2478"/>
            <a:chExt cx="624" cy="734"/>
          </a:xfrm>
        </p:grpSpPr>
        <p:sp>
          <p:nvSpPr>
            <p:cNvPr id="233487" name="Line 15"/>
            <p:cNvSpPr>
              <a:spLocks noChangeShapeType="1"/>
            </p:cNvSpPr>
            <p:nvPr/>
          </p:nvSpPr>
          <p:spPr bwMode="auto">
            <a:xfrm>
              <a:off x="3057" y="2478"/>
              <a:ext cx="0" cy="62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3488" name="Text Box 16"/>
            <p:cNvSpPr txBox="1">
              <a:spLocks noChangeArrowheads="1"/>
            </p:cNvSpPr>
            <p:nvPr/>
          </p:nvSpPr>
          <p:spPr bwMode="auto">
            <a:xfrm>
              <a:off x="3027" y="2719"/>
              <a:ext cx="624" cy="4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bg1"/>
                  </a:solidFill>
                  <a:latin typeface="Arial" charset="0"/>
                </a:rPr>
                <a:t>SQL or Stored Procs</a:t>
              </a:r>
            </a:p>
          </p:txBody>
        </p:sp>
      </p:grpSp>
      <p:sp>
        <p:nvSpPr>
          <p:cNvPr id="2334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Query Lifecycle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3475" name="Line 3"/>
          <p:cNvSpPr>
            <a:spLocks noChangeShapeType="1"/>
          </p:cNvSpPr>
          <p:nvPr/>
        </p:nvSpPr>
        <p:spPr bwMode="auto">
          <a:xfrm>
            <a:off x="3938588" y="2241550"/>
            <a:ext cx="0" cy="11636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3477" name="Line 5"/>
          <p:cNvSpPr>
            <a:spLocks noChangeShapeType="1"/>
          </p:cNvSpPr>
          <p:nvPr/>
        </p:nvSpPr>
        <p:spPr bwMode="auto">
          <a:xfrm flipV="1">
            <a:off x="4178300" y="2286000"/>
            <a:ext cx="0" cy="12192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3478" name="Text Box 6"/>
          <p:cNvSpPr txBox="1">
            <a:spLocks noChangeArrowheads="1"/>
          </p:cNvSpPr>
          <p:nvPr/>
        </p:nvSpPr>
        <p:spPr bwMode="auto">
          <a:xfrm>
            <a:off x="4073525" y="2644775"/>
            <a:ext cx="9906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Arial" charset="0"/>
              </a:rPr>
              <a:t>Objects</a:t>
            </a:r>
          </a:p>
        </p:txBody>
      </p:sp>
      <p:sp>
        <p:nvSpPr>
          <p:cNvPr id="233479" name="Line 7"/>
          <p:cNvSpPr>
            <a:spLocks noChangeShapeType="1"/>
          </p:cNvSpPr>
          <p:nvPr/>
        </p:nvSpPr>
        <p:spPr bwMode="auto">
          <a:xfrm>
            <a:off x="5200650" y="2220913"/>
            <a:ext cx="0" cy="120808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3480" name="Text Box 8"/>
          <p:cNvSpPr txBox="1">
            <a:spLocks noChangeArrowheads="1"/>
          </p:cNvSpPr>
          <p:nvPr/>
        </p:nvSpPr>
        <p:spPr bwMode="auto">
          <a:xfrm>
            <a:off x="5172075" y="2725738"/>
            <a:ext cx="17748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Arial" charset="0"/>
              </a:rPr>
              <a:t>SubmitChanges()</a:t>
            </a:r>
          </a:p>
        </p:txBody>
      </p:sp>
      <p:sp>
        <p:nvSpPr>
          <p:cNvPr id="233481" name="Line 9"/>
          <p:cNvSpPr>
            <a:spLocks noChangeShapeType="1"/>
          </p:cNvSpPr>
          <p:nvPr/>
        </p:nvSpPr>
        <p:spPr bwMode="auto">
          <a:xfrm>
            <a:off x="3938588" y="4289425"/>
            <a:ext cx="0" cy="11207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429000" y="3443288"/>
            <a:ext cx="2286000" cy="1066800"/>
            <a:chOff x="2016" y="2880"/>
            <a:chExt cx="1440" cy="672"/>
          </a:xfrm>
        </p:grpSpPr>
        <p:sp>
          <p:nvSpPr>
            <p:cNvPr id="233490" name="AutoShape 18"/>
            <p:cNvSpPr>
              <a:spLocks noChangeArrowheads="1"/>
            </p:cNvSpPr>
            <p:nvPr/>
          </p:nvSpPr>
          <p:spPr bwMode="auto">
            <a:xfrm>
              <a:off x="2016" y="2880"/>
              <a:ext cx="1440" cy="672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sz="240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3491" name="Text Box 19"/>
            <p:cNvSpPr txBox="1">
              <a:spLocks noChangeArrowheads="1"/>
            </p:cNvSpPr>
            <p:nvPr/>
          </p:nvSpPr>
          <p:spPr bwMode="auto">
            <a:xfrm>
              <a:off x="2064" y="2976"/>
              <a:ext cx="1344" cy="49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LINQ to SQL</a:t>
              </a:r>
            </a:p>
            <a:p>
              <a:pPr algn="ctr"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(</a:t>
              </a:r>
              <a:r>
                <a:rPr lang="en-US" b="1" dirty="0" err="1">
                  <a:solidFill>
                    <a:schemeClr val="bg1"/>
                  </a:solidFill>
                  <a:latin typeface="Arial" charset="0"/>
                </a:rPr>
                <a:t>IQueryable</a:t>
              </a: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)</a:t>
              </a:r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3505200" y="5410200"/>
            <a:ext cx="2286000" cy="1219200"/>
            <a:chOff x="480" y="2496"/>
            <a:chExt cx="720" cy="791"/>
          </a:xfrm>
        </p:grpSpPr>
        <p:sp>
          <p:nvSpPr>
            <p:cNvPr id="233493" name="AutoShape 21"/>
            <p:cNvSpPr>
              <a:spLocks noChangeArrowheads="1"/>
            </p:cNvSpPr>
            <p:nvPr/>
          </p:nvSpPr>
          <p:spPr bwMode="auto">
            <a:xfrm>
              <a:off x="480" y="2496"/>
              <a:ext cx="720" cy="791"/>
            </a:xfrm>
            <a:prstGeom prst="flowChartMagneticDisk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/>
              <a:endParaRPr lang="en-US" sz="2400">
                <a:solidFill>
                  <a:schemeClr val="bg1"/>
                </a:solidFill>
                <a:latin typeface="Segoe Semibold" pitchFamily="34" charset="0"/>
              </a:endParaRPr>
            </a:p>
          </p:txBody>
        </p:sp>
        <p:sp>
          <p:nvSpPr>
            <p:cNvPr id="233494" name="Text Box 22"/>
            <p:cNvSpPr txBox="1">
              <a:spLocks noChangeArrowheads="1"/>
            </p:cNvSpPr>
            <p:nvPr/>
          </p:nvSpPr>
          <p:spPr bwMode="auto">
            <a:xfrm>
              <a:off x="624" y="2880"/>
              <a:ext cx="432" cy="23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b="1">
                  <a:solidFill>
                    <a:schemeClr val="bg1"/>
                  </a:solidFill>
                  <a:latin typeface="Arial" charset="0"/>
                </a:rPr>
                <a:t>SQLServer</a:t>
              </a:r>
            </a:p>
          </p:txBody>
        </p:sp>
      </p:grpSp>
      <p:sp>
        <p:nvSpPr>
          <p:cNvPr id="233495" name="Text Box 23"/>
          <p:cNvSpPr txBox="1">
            <a:spLocks noChangeArrowheads="1"/>
          </p:cNvSpPr>
          <p:nvPr/>
        </p:nvSpPr>
        <p:spPr bwMode="auto">
          <a:xfrm>
            <a:off x="571500" y="1460500"/>
            <a:ext cx="20097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33496" name="Text Box 24"/>
          <p:cNvSpPr txBox="1">
            <a:spLocks noChangeArrowheads="1"/>
          </p:cNvSpPr>
          <p:nvPr/>
        </p:nvSpPr>
        <p:spPr bwMode="auto">
          <a:xfrm>
            <a:off x="631825" y="1430338"/>
            <a:ext cx="1768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33497" name="Text Box 25"/>
          <p:cNvSpPr txBox="1">
            <a:spLocks noChangeArrowheads="1"/>
          </p:cNvSpPr>
          <p:nvPr/>
        </p:nvSpPr>
        <p:spPr bwMode="auto">
          <a:xfrm>
            <a:off x="457200" y="2286000"/>
            <a:ext cx="2833688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From b in 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dc.Books</a:t>
            </a:r>
            <a:endParaRPr lang="en-US" sz="1400" dirty="0" smtClean="0">
              <a:solidFill>
                <a:schemeClr val="bg1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07/7/7/main" val="000000" mc:Ignorable=""/>
                </a:outerShdw>
              </a:effectLst>
              <a:latin typeface="Lucida Console" pitchFamily="49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Where 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b.Price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 &gt; 30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Select 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b.Title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, 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b.ISBN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07/7/7/main" val="000000" mc:Ignorable=""/>
                </a:outerShdw>
              </a:effectLst>
              <a:latin typeface="Lucida Console" pitchFamily="49" charset="0"/>
            </a:endParaRPr>
          </a:p>
        </p:txBody>
      </p:sp>
      <p:sp>
        <p:nvSpPr>
          <p:cNvPr id="233498" name="Text Box 26"/>
          <p:cNvSpPr txBox="1">
            <a:spLocks noChangeArrowheads="1"/>
          </p:cNvSpPr>
          <p:nvPr/>
        </p:nvSpPr>
        <p:spPr bwMode="auto">
          <a:xfrm>
            <a:off x="457200" y="4648200"/>
            <a:ext cx="2728912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Select Title, ISBN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From Books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Where Price &gt; 30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07/7/7/main" val="000000" mc:Ignorable=""/>
                </a:outerShdw>
              </a:effectLst>
              <a:latin typeface="Lucida Console" pitchFamily="49" charset="0"/>
            </a:endParaRPr>
          </a:p>
        </p:txBody>
      </p:sp>
      <p:sp>
        <p:nvSpPr>
          <p:cNvPr id="233500" name="AutoShape 28"/>
          <p:cNvSpPr>
            <a:spLocks noChangeArrowheads="1"/>
          </p:cNvSpPr>
          <p:nvPr/>
        </p:nvSpPr>
        <p:spPr bwMode="auto">
          <a:xfrm>
            <a:off x="3448050" y="1390650"/>
            <a:ext cx="2286000" cy="8270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Segoe Semibold" pitchFamily="34" charset="0"/>
              </a:rPr>
              <a:t>Application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07/7/7/main" val="000000" mc:Ignorable=""/>
                </a:outerShdw>
              </a:effectLst>
              <a:latin typeface="Segoe Semibold" pitchFamily="34" charset="0"/>
            </a:endParaRPr>
          </a:p>
        </p:txBody>
      </p: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5737225" y="3484563"/>
            <a:ext cx="3190875" cy="952500"/>
            <a:chOff x="3518" y="1955"/>
            <a:chExt cx="2010" cy="600"/>
          </a:xfrm>
        </p:grpSpPr>
        <p:sp>
          <p:nvSpPr>
            <p:cNvPr id="233503" name="Text Box 31"/>
            <p:cNvSpPr txBox="1">
              <a:spLocks noChangeArrowheads="1"/>
            </p:cNvSpPr>
            <p:nvPr/>
          </p:nvSpPr>
          <p:spPr bwMode="auto">
            <a:xfrm>
              <a:off x="3960" y="1955"/>
              <a:ext cx="1568" cy="600"/>
            </a:xfrm>
            <a:prstGeom prst="rect">
              <a:avLst/>
            </a:prstGeom>
            <a:noFill/>
            <a:ln w="9525" algn="ctr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  <a:t>Services:</a:t>
              </a:r>
              <a:b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  <a:t>- Change tracking</a:t>
              </a:r>
              <a:b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  <a:t>- Concurrency control</a:t>
              </a:r>
              <a:b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  <a:t>- Object identity</a:t>
              </a:r>
            </a:p>
          </p:txBody>
        </p:sp>
        <p:sp>
          <p:nvSpPr>
            <p:cNvPr id="233504" name="Line 32"/>
            <p:cNvSpPr>
              <a:spLocks noChangeShapeType="1"/>
            </p:cNvSpPr>
            <p:nvPr/>
          </p:nvSpPr>
          <p:spPr bwMode="auto">
            <a:xfrm>
              <a:off x="3518" y="2248"/>
              <a:ext cx="4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07/7/12/main" val="1912278779"/>
      </p:ext>
    </p:extLst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3" dur="indefinite"/>
                                        <p:tgtEl>
                                          <p:spTgt spid="23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334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26" dur="indefinite"/>
                                        <p:tgtEl>
                                          <p:spTgt spid="23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5" grpId="0" animBg="1"/>
      <p:bldP spid="233477" grpId="0" animBg="1"/>
      <p:bldP spid="233478" grpId="0"/>
      <p:bldP spid="233479" grpId="0" animBg="1"/>
      <p:bldP spid="233480" grpId="0"/>
      <p:bldP spid="233481" grpId="0" animBg="1"/>
      <p:bldP spid="233497" grpId="0" animBg="1"/>
      <p:bldP spid="233497" grpId="1" animBg="1"/>
      <p:bldP spid="233498" grpId="0" animBg="1"/>
      <p:bldP spid="23349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LINQ – Language </a:t>
            </a:r>
            <a:r>
              <a:rPr lang="en-US" dirty="0" err="1" smtClean="0"/>
              <a:t>INtegrated</a:t>
            </a:r>
            <a:r>
              <a:rPr lang="en-US" dirty="0" smtClean="0"/>
              <a:t> Query</a:t>
            </a:r>
            <a:endParaRPr lang="en-US" dirty="0"/>
          </a:p>
        </p:txBody>
      </p:sp>
      <p:sp>
        <p:nvSpPr>
          <p:cNvPr id="4" name="Flowchart: Magnetic Disk 3"/>
          <p:cNvSpPr/>
          <p:nvPr/>
        </p:nvSpPr>
        <p:spPr>
          <a:xfrm>
            <a:off x="5105400" y="4648200"/>
            <a:ext cx="1066800" cy="12954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990600" y="46482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990600" y="49530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90600" y="5103812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90600" y="48006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990600" y="54102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990600" y="52578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697480" y="46482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895600" y="49530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895600" y="5103812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895600" y="48006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3124200" y="52578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895600" y="5410200"/>
            <a:ext cx="1188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Flowchart: Internal Storage 18"/>
          <p:cNvSpPr/>
          <p:nvPr/>
        </p:nvSpPr>
        <p:spPr>
          <a:xfrm>
            <a:off x="6705600" y="4876800"/>
            <a:ext cx="990600" cy="10668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Internal Storage 19"/>
          <p:cNvSpPr/>
          <p:nvPr/>
        </p:nvSpPr>
        <p:spPr>
          <a:xfrm>
            <a:off x="7239000" y="4648200"/>
            <a:ext cx="990600" cy="10668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685800" y="2133600"/>
            <a:ext cx="77724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IEnumerable</a:t>
            </a:r>
            <a:r>
              <a:rPr lang="en-US" dirty="0" smtClean="0"/>
              <a:t>&lt;T&gt;</a:t>
            </a:r>
            <a:endParaRPr lang="en-US" dirty="0"/>
          </a:p>
        </p:txBody>
      </p:sp>
      <p:sp>
        <p:nvSpPr>
          <p:cNvPr id="22" name="Rounded Rectangle 21"/>
          <p:cNvSpPr/>
          <p:nvPr/>
        </p:nvSpPr>
        <p:spPr>
          <a:xfrm>
            <a:off x="4648200" y="2895600"/>
            <a:ext cx="38100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IQueryable</a:t>
            </a:r>
            <a:r>
              <a:rPr lang="en-US" dirty="0" smtClean="0"/>
              <a:t>&lt;T&gt;</a:t>
            </a:r>
            <a:endParaRPr lang="en-US" dirty="0"/>
          </a:p>
        </p:txBody>
      </p:sp>
      <p:sp>
        <p:nvSpPr>
          <p:cNvPr id="23" name="Rounded Rectangle 22"/>
          <p:cNvSpPr/>
          <p:nvPr/>
        </p:nvSpPr>
        <p:spPr>
          <a:xfrm>
            <a:off x="685800" y="1447800"/>
            <a:ext cx="3810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VB</a:t>
            </a:r>
            <a:endParaRPr lang="en-US" dirty="0"/>
          </a:p>
        </p:txBody>
      </p:sp>
      <p:sp>
        <p:nvSpPr>
          <p:cNvPr id="24" name="Rounded Rectangle 23"/>
          <p:cNvSpPr/>
          <p:nvPr/>
        </p:nvSpPr>
        <p:spPr>
          <a:xfrm>
            <a:off x="4648200" y="1447800"/>
            <a:ext cx="3810000" cy="533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C#</a:t>
            </a:r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>
            <a:off x="4648200" y="3657600"/>
            <a:ext cx="1752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LINQ to SQL </a:t>
            </a:r>
            <a:endParaRPr lang="en-US" dirty="0"/>
          </a:p>
        </p:txBody>
      </p:sp>
      <p:sp>
        <p:nvSpPr>
          <p:cNvPr id="26" name="Rounded Rectangle 25"/>
          <p:cNvSpPr/>
          <p:nvPr/>
        </p:nvSpPr>
        <p:spPr>
          <a:xfrm>
            <a:off x="6705600" y="3657600"/>
            <a:ext cx="1752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LINQ to Entities</a:t>
            </a:r>
            <a:endParaRPr lang="en-US" dirty="0"/>
          </a:p>
        </p:txBody>
      </p:sp>
      <p:sp>
        <p:nvSpPr>
          <p:cNvPr id="27" name="Rounded Rectangle 26"/>
          <p:cNvSpPr/>
          <p:nvPr/>
        </p:nvSpPr>
        <p:spPr>
          <a:xfrm>
            <a:off x="2590800" y="3657600"/>
            <a:ext cx="1752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LINQ to XML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09600" y="3657600"/>
            <a:ext cx="1752600" cy="609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L</a:t>
            </a:r>
            <a:r>
              <a:rPr lang="en-US" sz="1200" dirty="0" err="1" smtClean="0"/>
              <a:t>INQ.Enumerable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07/7/12/main" val="687659089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941763" y="4571931"/>
            <a:ext cx="990600" cy="1055688"/>
            <a:chOff x="2256" y="2637"/>
            <a:chExt cx="624" cy="624"/>
          </a:xfrm>
        </p:grpSpPr>
        <p:sp>
          <p:nvSpPr>
            <p:cNvPr id="233484" name="Line 12"/>
            <p:cNvSpPr>
              <a:spLocks noChangeShapeType="1"/>
            </p:cNvSpPr>
            <p:nvPr/>
          </p:nvSpPr>
          <p:spPr bwMode="auto">
            <a:xfrm flipV="1">
              <a:off x="2400" y="2637"/>
              <a:ext cx="0" cy="62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3485" name="Text Box 13"/>
            <p:cNvSpPr txBox="1">
              <a:spLocks noChangeArrowheads="1"/>
            </p:cNvSpPr>
            <p:nvPr/>
          </p:nvSpPr>
          <p:spPr bwMode="auto">
            <a:xfrm>
              <a:off x="2256" y="2755"/>
              <a:ext cx="624" cy="1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1600" dirty="0">
                  <a:solidFill>
                    <a:schemeClr val="bg1"/>
                  </a:solidFill>
                  <a:latin typeface="Arial" charset="0"/>
                </a:rPr>
                <a:t>Rows</a:t>
              </a:r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5181600" y="4366098"/>
            <a:ext cx="990600" cy="1228715"/>
            <a:chOff x="3027" y="2478"/>
            <a:chExt cx="624" cy="734"/>
          </a:xfrm>
        </p:grpSpPr>
        <p:sp>
          <p:nvSpPr>
            <p:cNvPr id="233487" name="Line 15"/>
            <p:cNvSpPr>
              <a:spLocks noChangeShapeType="1"/>
            </p:cNvSpPr>
            <p:nvPr/>
          </p:nvSpPr>
          <p:spPr bwMode="auto">
            <a:xfrm>
              <a:off x="3057" y="2478"/>
              <a:ext cx="0" cy="62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3488" name="Text Box 16"/>
            <p:cNvSpPr txBox="1">
              <a:spLocks noChangeArrowheads="1"/>
            </p:cNvSpPr>
            <p:nvPr/>
          </p:nvSpPr>
          <p:spPr bwMode="auto">
            <a:xfrm>
              <a:off x="3027" y="2719"/>
              <a:ext cx="624" cy="4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bg1"/>
                  </a:solidFill>
                  <a:latin typeface="Arial" charset="0"/>
                </a:rPr>
                <a:t>SQL or Stored Procs</a:t>
              </a:r>
            </a:p>
          </p:txBody>
        </p:sp>
      </p:grpSp>
      <p:sp>
        <p:nvSpPr>
          <p:cNvPr id="2334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Query Lifecycle Subsequent Fetch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3475" name="Line 3"/>
          <p:cNvSpPr>
            <a:spLocks noChangeShapeType="1"/>
          </p:cNvSpPr>
          <p:nvPr/>
        </p:nvSpPr>
        <p:spPr bwMode="auto">
          <a:xfrm>
            <a:off x="3938588" y="2241550"/>
            <a:ext cx="0" cy="11636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3477" name="Line 5"/>
          <p:cNvSpPr>
            <a:spLocks noChangeShapeType="1"/>
          </p:cNvSpPr>
          <p:nvPr/>
        </p:nvSpPr>
        <p:spPr bwMode="auto">
          <a:xfrm flipH="1" flipV="1">
            <a:off x="4178300" y="2286000"/>
            <a:ext cx="2222500" cy="1447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3478" name="Text Box 6"/>
          <p:cNvSpPr txBox="1">
            <a:spLocks noChangeArrowheads="1"/>
          </p:cNvSpPr>
          <p:nvPr/>
        </p:nvSpPr>
        <p:spPr bwMode="auto">
          <a:xfrm>
            <a:off x="4073525" y="2644775"/>
            <a:ext cx="9906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Arial" charset="0"/>
              </a:rPr>
              <a:t>Objects</a:t>
            </a:r>
          </a:p>
        </p:txBody>
      </p:sp>
      <p:sp>
        <p:nvSpPr>
          <p:cNvPr id="233479" name="Line 7"/>
          <p:cNvSpPr>
            <a:spLocks noChangeShapeType="1"/>
          </p:cNvSpPr>
          <p:nvPr/>
        </p:nvSpPr>
        <p:spPr bwMode="auto">
          <a:xfrm>
            <a:off x="5200650" y="2220913"/>
            <a:ext cx="0" cy="120808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3480" name="Text Box 8"/>
          <p:cNvSpPr txBox="1">
            <a:spLocks noChangeArrowheads="1"/>
          </p:cNvSpPr>
          <p:nvPr/>
        </p:nvSpPr>
        <p:spPr bwMode="auto">
          <a:xfrm>
            <a:off x="5172075" y="2725738"/>
            <a:ext cx="177482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600">
                <a:solidFill>
                  <a:schemeClr val="bg1"/>
                </a:solidFill>
                <a:latin typeface="Arial" charset="0"/>
              </a:rPr>
              <a:t>SubmitChanges()</a:t>
            </a:r>
          </a:p>
        </p:txBody>
      </p:sp>
      <p:sp>
        <p:nvSpPr>
          <p:cNvPr id="233481" name="Line 9"/>
          <p:cNvSpPr>
            <a:spLocks noChangeShapeType="1"/>
          </p:cNvSpPr>
          <p:nvPr/>
        </p:nvSpPr>
        <p:spPr bwMode="auto">
          <a:xfrm>
            <a:off x="3938588" y="4289425"/>
            <a:ext cx="0" cy="1120775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429000" y="3443288"/>
            <a:ext cx="2286000" cy="1066800"/>
            <a:chOff x="2016" y="2880"/>
            <a:chExt cx="1440" cy="672"/>
          </a:xfrm>
        </p:grpSpPr>
        <p:sp>
          <p:nvSpPr>
            <p:cNvPr id="233490" name="AutoShape 18"/>
            <p:cNvSpPr>
              <a:spLocks noChangeArrowheads="1"/>
            </p:cNvSpPr>
            <p:nvPr/>
          </p:nvSpPr>
          <p:spPr bwMode="auto">
            <a:xfrm>
              <a:off x="2016" y="2880"/>
              <a:ext cx="1440" cy="672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en-US" sz="240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Segoe Semibold" pitchFamily="34" charset="0"/>
              </a:endParaRPr>
            </a:p>
          </p:txBody>
        </p:sp>
        <p:sp>
          <p:nvSpPr>
            <p:cNvPr id="233491" name="Text Box 19"/>
            <p:cNvSpPr txBox="1">
              <a:spLocks noChangeArrowheads="1"/>
            </p:cNvSpPr>
            <p:nvPr/>
          </p:nvSpPr>
          <p:spPr bwMode="auto">
            <a:xfrm>
              <a:off x="2064" y="2976"/>
              <a:ext cx="1344" cy="49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LINQ to SQL</a:t>
              </a:r>
            </a:p>
            <a:p>
              <a:pPr algn="ctr" eaLnBrk="1" hangingPunct="1"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(</a:t>
              </a:r>
              <a:r>
                <a:rPr lang="en-US" b="1" dirty="0" err="1">
                  <a:solidFill>
                    <a:schemeClr val="bg1"/>
                  </a:solidFill>
                  <a:latin typeface="Arial" charset="0"/>
                </a:rPr>
                <a:t>IQueryable</a:t>
              </a: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)</a:t>
              </a:r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3505200" y="5410200"/>
            <a:ext cx="2286000" cy="1219200"/>
            <a:chOff x="480" y="2496"/>
            <a:chExt cx="720" cy="791"/>
          </a:xfrm>
        </p:grpSpPr>
        <p:sp>
          <p:nvSpPr>
            <p:cNvPr id="233493" name="AutoShape 21"/>
            <p:cNvSpPr>
              <a:spLocks noChangeArrowheads="1"/>
            </p:cNvSpPr>
            <p:nvPr/>
          </p:nvSpPr>
          <p:spPr bwMode="auto">
            <a:xfrm>
              <a:off x="480" y="2496"/>
              <a:ext cx="720" cy="791"/>
            </a:xfrm>
            <a:prstGeom prst="flowChartMagneticDisk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/>
              <a:endParaRPr lang="en-US" sz="2400">
                <a:solidFill>
                  <a:schemeClr val="bg1"/>
                </a:solidFill>
                <a:latin typeface="Segoe Semibold" pitchFamily="34" charset="0"/>
              </a:endParaRPr>
            </a:p>
          </p:txBody>
        </p:sp>
        <p:sp>
          <p:nvSpPr>
            <p:cNvPr id="233494" name="Text Box 22"/>
            <p:cNvSpPr txBox="1">
              <a:spLocks noChangeArrowheads="1"/>
            </p:cNvSpPr>
            <p:nvPr/>
          </p:nvSpPr>
          <p:spPr bwMode="auto">
            <a:xfrm>
              <a:off x="624" y="2880"/>
              <a:ext cx="432" cy="238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b="1">
                  <a:solidFill>
                    <a:schemeClr val="bg1"/>
                  </a:solidFill>
                  <a:latin typeface="Arial" charset="0"/>
                </a:rPr>
                <a:t>SQLServer</a:t>
              </a:r>
            </a:p>
          </p:txBody>
        </p:sp>
      </p:grpSp>
      <p:sp>
        <p:nvSpPr>
          <p:cNvPr id="233495" name="Text Box 23"/>
          <p:cNvSpPr txBox="1">
            <a:spLocks noChangeArrowheads="1"/>
          </p:cNvSpPr>
          <p:nvPr/>
        </p:nvSpPr>
        <p:spPr bwMode="auto">
          <a:xfrm>
            <a:off x="571500" y="1460500"/>
            <a:ext cx="20097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33496" name="Text Box 24"/>
          <p:cNvSpPr txBox="1">
            <a:spLocks noChangeArrowheads="1"/>
          </p:cNvSpPr>
          <p:nvPr/>
        </p:nvSpPr>
        <p:spPr bwMode="auto">
          <a:xfrm>
            <a:off x="631825" y="1430338"/>
            <a:ext cx="1768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en-US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33497" name="Text Box 25"/>
          <p:cNvSpPr txBox="1">
            <a:spLocks noChangeArrowheads="1"/>
          </p:cNvSpPr>
          <p:nvPr/>
        </p:nvSpPr>
        <p:spPr bwMode="auto">
          <a:xfrm>
            <a:off x="457200" y="2286000"/>
            <a:ext cx="2833688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From b in 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dc.Books</a:t>
            </a:r>
            <a:endParaRPr lang="en-US" sz="1400" dirty="0" smtClean="0">
              <a:solidFill>
                <a:schemeClr val="bg1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07/7/7/main" val="000000" mc:Ignorable=""/>
                </a:outerShdw>
              </a:effectLst>
              <a:latin typeface="Lucida Console" pitchFamily="49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Where 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b.Price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 &gt; 30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Select 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b.Title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, </a:t>
            </a:r>
            <a:r>
              <a:rPr lang="en-US" sz="1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b.ISBN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07/7/7/main" val="000000" mc:Ignorable=""/>
                </a:outerShdw>
              </a:effectLst>
              <a:latin typeface="Lucida Console" pitchFamily="49" charset="0"/>
            </a:endParaRPr>
          </a:p>
        </p:txBody>
      </p:sp>
      <p:sp>
        <p:nvSpPr>
          <p:cNvPr id="233498" name="Text Box 26"/>
          <p:cNvSpPr txBox="1">
            <a:spLocks noChangeArrowheads="1"/>
          </p:cNvSpPr>
          <p:nvPr/>
        </p:nvSpPr>
        <p:spPr bwMode="auto">
          <a:xfrm>
            <a:off x="457200" y="4648200"/>
            <a:ext cx="2728912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Select Title, ISBN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From Books</a:t>
            </a:r>
          </a:p>
          <a:p>
            <a:pPr eaLnBrk="1" hangingPunct="1">
              <a:spcBef>
                <a:spcPct val="50000"/>
              </a:spcBef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Lucida Console" pitchFamily="49" charset="0"/>
              </a:rPr>
              <a:t>Where Price &gt; 30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07/7/7/main" val="000000" mc:Ignorable=""/>
                </a:outerShdw>
              </a:effectLst>
              <a:latin typeface="Lucida Console" pitchFamily="49" charset="0"/>
            </a:endParaRPr>
          </a:p>
        </p:txBody>
      </p:sp>
      <p:sp>
        <p:nvSpPr>
          <p:cNvPr id="233500" name="AutoShape 28"/>
          <p:cNvSpPr>
            <a:spLocks noChangeArrowheads="1"/>
          </p:cNvSpPr>
          <p:nvPr/>
        </p:nvSpPr>
        <p:spPr bwMode="auto">
          <a:xfrm>
            <a:off x="3448050" y="1390650"/>
            <a:ext cx="2286000" cy="8270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07/7/7/main" val="000000" mc:Ignorable=""/>
                  </a:outerShdw>
                </a:effectLst>
                <a:latin typeface="Segoe Semibold" pitchFamily="34" charset="0"/>
              </a:rPr>
              <a:t>Application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07/7/7/main" val="000000" mc:Ignorable=""/>
                </a:outerShdw>
              </a:effectLst>
              <a:latin typeface="Segoe Semibold" pitchFamily="34" charset="0"/>
            </a:endParaRPr>
          </a:p>
        </p:txBody>
      </p: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5737225" y="3484563"/>
            <a:ext cx="3190875" cy="952500"/>
            <a:chOff x="3518" y="1955"/>
            <a:chExt cx="2010" cy="600"/>
          </a:xfrm>
        </p:grpSpPr>
        <p:sp>
          <p:nvSpPr>
            <p:cNvPr id="233503" name="Text Box 31"/>
            <p:cNvSpPr txBox="1">
              <a:spLocks noChangeArrowheads="1"/>
            </p:cNvSpPr>
            <p:nvPr/>
          </p:nvSpPr>
          <p:spPr bwMode="auto">
            <a:xfrm>
              <a:off x="3960" y="1955"/>
              <a:ext cx="1568" cy="600"/>
            </a:xfrm>
            <a:prstGeom prst="rect">
              <a:avLst/>
            </a:prstGeom>
            <a:noFill/>
            <a:ln w="9525" algn="ctr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  <a:t>Services:</a:t>
              </a:r>
              <a:b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  <a:t>- Change tracking</a:t>
              </a:r>
              <a:b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  <a:t>- Concurrency control</a:t>
              </a:r>
              <a:b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</a:b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xmlns:mc="http://schemas.openxmlformats.org/markup-compatibility/2006" xmlns:a14="http://schemas.microsoft.com/office/drawing/2007/7/7/main" val="000000" mc:Ignorable=""/>
                    </a:outerShdw>
                  </a:effectLst>
                  <a:latin typeface="Lucida Console" pitchFamily="49" charset="0"/>
                </a:rPr>
                <a:t>- Object identity</a:t>
              </a:r>
            </a:p>
          </p:txBody>
        </p:sp>
        <p:sp>
          <p:nvSpPr>
            <p:cNvPr id="233504" name="Line 32"/>
            <p:cNvSpPr>
              <a:spLocks noChangeShapeType="1"/>
            </p:cNvSpPr>
            <p:nvPr/>
          </p:nvSpPr>
          <p:spPr bwMode="auto">
            <a:xfrm>
              <a:off x="3518" y="2248"/>
              <a:ext cx="4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07/7/12/main" val="3406293795"/>
      </p:ext>
    </p:extLst>
  </p:cSld>
  <p:clrMapOvr>
    <a:masterClrMapping/>
  </p:clrMapOvr>
  <p:transition xmlns:p14="http://schemas.microsoft.com/office/powerpoint/2007/7/12/main"/>
  <p:timing>
    <p:tnLst>
      <p:par>
        <p:cTn xmlns:p14="http://schemas.microsoft.com/office/powerpoint/2007/7/12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13" dur="indefinite"/>
                                        <p:tgtEl>
                                          <p:spTgt spid="23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23349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75"/>
                                      </p:to>
                                    </p:set>
                                    <p:animEffect filter="image" prLst="opacity: 0.75">
                                      <p:cBhvr rctx="IE">
                                        <p:cTn id="26" dur="indefinite"/>
                                        <p:tgtEl>
                                          <p:spTgt spid="23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5" grpId="0" animBg="1"/>
      <p:bldP spid="233477" grpId="0" animBg="1"/>
      <p:bldP spid="233478" grpId="0"/>
      <p:bldP spid="233479" grpId="0" animBg="1"/>
      <p:bldP spid="233480" grpId="0"/>
      <p:bldP spid="233481" grpId="0" animBg="1"/>
      <p:bldP spid="233497" grpId="0" animBg="1"/>
      <p:bldP spid="233497" grpId="1" animBg="1"/>
      <p:bldP spid="233498" grpId="0" animBg="1"/>
      <p:bldP spid="233498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Connected</a:t>
            </a:r>
          </a:p>
          <a:p>
            <a:r>
              <a:rPr lang="en-US" dirty="0" smtClean="0"/>
              <a:t>Disconnected</a:t>
            </a:r>
          </a:p>
          <a:p>
            <a:r>
              <a:rPr lang="en-US" dirty="0" smtClean="0"/>
              <a:t>Hybrid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en-US" baseline="0" dirty="0" smtClean="0"/>
              <a:t>Connected vs. Disconnected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291150182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en-US" dirty="0" smtClean="0"/>
              <a:t>Connected with persistent context</a:t>
            </a:r>
            <a:endParaRPr lang="en-US" dirty="0"/>
          </a:p>
        </p:txBody>
      </p:sp>
      <p:sp>
        <p:nvSpPr>
          <p:cNvPr id="5" name="Flowchart: Magnetic Disk 4"/>
          <p:cNvSpPr/>
          <p:nvPr/>
        </p:nvSpPr>
        <p:spPr>
          <a:xfrm>
            <a:off x="7391400" y="3505200"/>
            <a:ext cx="1219200" cy="12192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SQL Server</a:t>
            </a:r>
            <a:endParaRPr lang="en-US" dirty="0"/>
          </a:p>
        </p:txBody>
      </p:sp>
      <p:sp>
        <p:nvSpPr>
          <p:cNvPr id="7" name="Flowchart: Internal Storage 6"/>
          <p:cNvSpPr/>
          <p:nvPr/>
        </p:nvSpPr>
        <p:spPr>
          <a:xfrm>
            <a:off x="3733800" y="3657600"/>
            <a:ext cx="19812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DataContext</a:t>
            </a:r>
            <a:endParaRPr lang="en-US" dirty="0"/>
          </a:p>
        </p:txBody>
      </p:sp>
      <p:sp>
        <p:nvSpPr>
          <p:cNvPr id="9" name="Flowchart: Internal Storage 8"/>
          <p:cNvSpPr/>
          <p:nvPr/>
        </p:nvSpPr>
        <p:spPr>
          <a:xfrm>
            <a:off x="3733800" y="2209800"/>
            <a:ext cx="19812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Business Object</a:t>
            </a:r>
            <a:endParaRPr lang="en-US" dirty="0"/>
          </a:p>
        </p:txBody>
      </p:sp>
      <p:sp>
        <p:nvSpPr>
          <p:cNvPr id="10" name="computr1"/>
          <p:cNvSpPr>
            <a:spLocks noEditPoints="1" noChangeArrowheads="1"/>
          </p:cNvSpPr>
          <p:nvPr/>
        </p:nvSpPr>
        <p:spPr bwMode="auto">
          <a:xfrm>
            <a:off x="457200" y="2590800"/>
            <a:ext cx="1809750" cy="1809750"/>
          </a:xfrm>
          <a:custGeom>
            <a:avLst/>
            <a:gdLst>
              <a:gd name="T0" fmla="*/ 19535 w 21600"/>
              <a:gd name="T1" fmla="*/ 0 h 21600"/>
              <a:gd name="T2" fmla="*/ 10800 w 21600"/>
              <a:gd name="T3" fmla="*/ 0 h 21600"/>
              <a:gd name="T4" fmla="*/ 2065 w 21600"/>
              <a:gd name="T5" fmla="*/ 0 h 21600"/>
              <a:gd name="T6" fmla="*/ 0 w 21600"/>
              <a:gd name="T7" fmla="*/ 15388 h 21600"/>
              <a:gd name="T8" fmla="*/ 0 w 21600"/>
              <a:gd name="T9" fmla="*/ 21600 h 21600"/>
              <a:gd name="T10" fmla="*/ 10800 w 21600"/>
              <a:gd name="T11" fmla="*/ 21600 h 21600"/>
              <a:gd name="T12" fmla="*/ 21600 w 21600"/>
              <a:gd name="T13" fmla="*/ 21600 h 21600"/>
              <a:gd name="T14" fmla="*/ 21600 w 21600"/>
              <a:gd name="T15" fmla="*/ 15388 h 21600"/>
              <a:gd name="T16" fmla="*/ 19535 w 21600"/>
              <a:gd name="T17" fmla="*/ 13553 h 21600"/>
              <a:gd name="T18" fmla="*/ 2065 w 21600"/>
              <a:gd name="T19" fmla="*/ 13553 h 21600"/>
              <a:gd name="T20" fmla="*/ 2065 w 21600"/>
              <a:gd name="T21" fmla="*/ 6776 h 21600"/>
              <a:gd name="T22" fmla="*/ 19535 w 21600"/>
              <a:gd name="T23" fmla="*/ 6776 h 21600"/>
              <a:gd name="T24" fmla="*/ 0 w 21600"/>
              <a:gd name="T25" fmla="*/ 18494 h 21600"/>
              <a:gd name="T26" fmla="*/ 21600 w 21600"/>
              <a:gd name="T27" fmla="*/ 18494 h 21600"/>
              <a:gd name="T28" fmla="*/ 4923 w 21600"/>
              <a:gd name="T29" fmla="*/ 2541 h 21600"/>
              <a:gd name="T30" fmla="*/ 16756 w 21600"/>
              <a:gd name="T31" fmla="*/ 1115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T28" t="T29" r="T30" b="T31"/>
            <a:pathLst>
              <a:path w="21600" h="21600" extrusionOk="0">
                <a:moveTo>
                  <a:pt x="16994" y="15388"/>
                </a:moveTo>
                <a:lnTo>
                  <a:pt x="16994" y="13553"/>
                </a:lnTo>
                <a:lnTo>
                  <a:pt x="19535" y="13553"/>
                </a:lnTo>
                <a:lnTo>
                  <a:pt x="19535" y="10729"/>
                </a:lnTo>
                <a:lnTo>
                  <a:pt x="19535" y="6776"/>
                </a:lnTo>
                <a:lnTo>
                  <a:pt x="19535" y="0"/>
                </a:lnTo>
                <a:lnTo>
                  <a:pt x="10800" y="0"/>
                </a:lnTo>
                <a:lnTo>
                  <a:pt x="2065" y="0"/>
                </a:lnTo>
                <a:lnTo>
                  <a:pt x="2065" y="6776"/>
                </a:lnTo>
                <a:lnTo>
                  <a:pt x="2065" y="10729"/>
                </a:lnTo>
                <a:lnTo>
                  <a:pt x="2065" y="13553"/>
                </a:lnTo>
                <a:lnTo>
                  <a:pt x="4606" y="13553"/>
                </a:lnTo>
                <a:lnTo>
                  <a:pt x="4606" y="15388"/>
                </a:lnTo>
                <a:lnTo>
                  <a:pt x="0" y="15388"/>
                </a:lnTo>
                <a:lnTo>
                  <a:pt x="0" y="21600"/>
                </a:lnTo>
                <a:lnTo>
                  <a:pt x="10800" y="21600"/>
                </a:lnTo>
                <a:lnTo>
                  <a:pt x="21600" y="21600"/>
                </a:lnTo>
                <a:lnTo>
                  <a:pt x="21600" y="15388"/>
                </a:lnTo>
                <a:lnTo>
                  <a:pt x="16994" y="15388"/>
                </a:lnTo>
                <a:close/>
              </a:path>
              <a:path w="21600" h="21600" extrusionOk="0">
                <a:moveTo>
                  <a:pt x="4606" y="15388"/>
                </a:moveTo>
                <a:lnTo>
                  <a:pt x="4606" y="13553"/>
                </a:lnTo>
                <a:lnTo>
                  <a:pt x="16994" y="13553"/>
                </a:lnTo>
                <a:lnTo>
                  <a:pt x="16994" y="15388"/>
                </a:lnTo>
                <a:lnTo>
                  <a:pt x="4606" y="15388"/>
                </a:lnTo>
              </a:path>
              <a:path w="21600" h="21600" extrusionOk="0">
                <a:moveTo>
                  <a:pt x="4606" y="11294"/>
                </a:moveTo>
                <a:lnTo>
                  <a:pt x="4606" y="2259"/>
                </a:lnTo>
                <a:lnTo>
                  <a:pt x="16994" y="2259"/>
                </a:lnTo>
                <a:lnTo>
                  <a:pt x="16994" y="11294"/>
                </a:lnTo>
                <a:lnTo>
                  <a:pt x="4606" y="11294"/>
                </a:lnTo>
                <a:moveTo>
                  <a:pt x="13976" y="17082"/>
                </a:moveTo>
                <a:lnTo>
                  <a:pt x="13976" y="16376"/>
                </a:lnTo>
                <a:lnTo>
                  <a:pt x="20171" y="16376"/>
                </a:lnTo>
                <a:lnTo>
                  <a:pt x="20171" y="17082"/>
                </a:lnTo>
                <a:lnTo>
                  <a:pt x="13976" y="17082"/>
                </a:lnTo>
              </a:path>
            </a:pathLst>
          </a:cu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2" name="Straight Arrow Connector 11"/>
          <p:cNvCxnSpPr>
            <a:stCxn id="10" idx="13"/>
            <a:endCxn id="7" idx="1"/>
          </p:cNvCxnSpPr>
          <p:nvPr/>
        </p:nvCxnSpPr>
        <p:spPr>
          <a:xfrm flipV="1">
            <a:off x="2266950" y="4114800"/>
            <a:ext cx="1466850" cy="255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9" idx="2"/>
            <a:endCxn id="7" idx="0"/>
          </p:cNvCxnSpPr>
          <p:nvPr/>
        </p:nvCxnSpPr>
        <p:spPr>
          <a:xfrm rot="5400000">
            <a:off x="4457700" y="33909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Shape 17"/>
          <p:cNvCxnSpPr>
            <a:stCxn id="7" idx="3"/>
            <a:endCxn id="5" idx="2"/>
          </p:cNvCxnSpPr>
          <p:nvPr/>
        </p:nvCxnSpPr>
        <p:spPr>
          <a:xfrm>
            <a:off x="5715000" y="4114800"/>
            <a:ext cx="1676400" cy="158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07/7/12/main" val="3165406535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buNone/>
            </a:pPr>
            <a:r>
              <a:rPr lang="en-US" dirty="0" smtClean="0"/>
              <a:t>Disconnected</a:t>
            </a:r>
            <a:r>
              <a:rPr lang="en-US" baseline="0" dirty="0" smtClean="0"/>
              <a:t> Web/Service</a:t>
            </a:r>
            <a:endParaRPr lang="en-US" dirty="0"/>
          </a:p>
        </p:txBody>
      </p:sp>
      <p:sp>
        <p:nvSpPr>
          <p:cNvPr id="8" name="Flowchart: Magnetic Disk 7"/>
          <p:cNvSpPr/>
          <p:nvPr/>
        </p:nvSpPr>
        <p:spPr>
          <a:xfrm>
            <a:off x="7391400" y="3352800"/>
            <a:ext cx="1219200" cy="12192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SQL Server</a:t>
            </a:r>
            <a:endParaRPr lang="en-US" dirty="0"/>
          </a:p>
        </p:txBody>
      </p:sp>
      <p:sp>
        <p:nvSpPr>
          <p:cNvPr id="9" name="Cloud 8"/>
          <p:cNvSpPr/>
          <p:nvPr/>
        </p:nvSpPr>
        <p:spPr>
          <a:xfrm>
            <a:off x="457200" y="3505200"/>
            <a:ext cx="1905000" cy="8382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lowchart: Internal Storage 9"/>
          <p:cNvSpPr/>
          <p:nvPr/>
        </p:nvSpPr>
        <p:spPr>
          <a:xfrm>
            <a:off x="3962400" y="3657600"/>
            <a:ext cx="17526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Business Objects</a:t>
            </a:r>
            <a:endParaRPr lang="en-US" dirty="0"/>
          </a:p>
        </p:txBody>
      </p:sp>
      <p:sp>
        <p:nvSpPr>
          <p:cNvPr id="12" name="Flowchart: Internal Storage 11"/>
          <p:cNvSpPr/>
          <p:nvPr/>
        </p:nvSpPr>
        <p:spPr>
          <a:xfrm>
            <a:off x="3657600" y="2057400"/>
            <a:ext cx="19050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DataContext</a:t>
            </a:r>
            <a:endParaRPr lang="en-US" dirty="0"/>
          </a:p>
        </p:txBody>
      </p:sp>
      <p:sp>
        <p:nvSpPr>
          <p:cNvPr id="14" name="Flowchart: Internal Storage 13"/>
          <p:cNvSpPr/>
          <p:nvPr/>
        </p:nvSpPr>
        <p:spPr>
          <a:xfrm>
            <a:off x="3657600" y="5181600"/>
            <a:ext cx="1981200" cy="914400"/>
          </a:xfrm>
          <a:prstGeom prst="flowChartInternalStora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DataContext</a:t>
            </a:r>
            <a:endParaRPr lang="en-US" dirty="0"/>
          </a:p>
        </p:txBody>
      </p:sp>
      <p:cxnSp>
        <p:nvCxnSpPr>
          <p:cNvPr id="21" name="Shape 20"/>
          <p:cNvCxnSpPr>
            <a:stCxn id="12" idx="3"/>
            <a:endCxn id="8" idx="1"/>
          </p:cNvCxnSpPr>
          <p:nvPr/>
        </p:nvCxnSpPr>
        <p:spPr>
          <a:xfrm>
            <a:off x="5562600" y="2514600"/>
            <a:ext cx="2438400" cy="838200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2" name="Shape 21"/>
          <p:cNvCxnSpPr>
            <a:stCxn id="14" idx="3"/>
            <a:endCxn id="8" idx="3"/>
          </p:cNvCxnSpPr>
          <p:nvPr/>
        </p:nvCxnSpPr>
        <p:spPr>
          <a:xfrm flipV="1">
            <a:off x="5638800" y="4572000"/>
            <a:ext cx="2362200" cy="1066800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0" name="Shape 29"/>
          <p:cNvCxnSpPr>
            <a:stCxn id="9" idx="3"/>
            <a:endCxn id="12" idx="1"/>
          </p:cNvCxnSpPr>
          <p:nvPr/>
        </p:nvCxnSpPr>
        <p:spPr>
          <a:xfrm rot="5400000" flipH="1" flipV="1">
            <a:off x="2014388" y="1909913"/>
            <a:ext cx="1038525" cy="2247900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Shape 32"/>
          <p:cNvCxnSpPr>
            <a:stCxn id="9" idx="1"/>
            <a:endCxn id="14" idx="1"/>
          </p:cNvCxnSpPr>
          <p:nvPr/>
        </p:nvCxnSpPr>
        <p:spPr>
          <a:xfrm rot="16200000" flipH="1">
            <a:off x="1885504" y="3866703"/>
            <a:ext cx="1296293" cy="2247900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stCxn id="12" idx="2"/>
            <a:endCxn id="10" idx="0"/>
          </p:cNvCxnSpPr>
          <p:nvPr/>
        </p:nvCxnSpPr>
        <p:spPr>
          <a:xfrm rot="16200000" flipH="1">
            <a:off x="4381500" y="3200400"/>
            <a:ext cx="685800" cy="2286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7" name="Elbow Connector 36"/>
          <p:cNvCxnSpPr>
            <a:stCxn id="14" idx="0"/>
            <a:endCxn id="10" idx="2"/>
          </p:cNvCxnSpPr>
          <p:nvPr/>
        </p:nvCxnSpPr>
        <p:spPr>
          <a:xfrm rot="5400000" flipH="1" flipV="1">
            <a:off x="4438650" y="4781550"/>
            <a:ext cx="609600" cy="1905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07/7/12/main" val="2761846507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Unit of Work</a:t>
            </a:r>
          </a:p>
          <a:p>
            <a:r>
              <a:rPr lang="en-US" dirty="0" smtClean="0"/>
              <a:t>Repository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Active Record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07/7/12/main" val="781029799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Compare All Original Values</a:t>
            </a:r>
          </a:p>
          <a:p>
            <a:pPr lvl="1"/>
            <a:r>
              <a:rPr lang="en-US" dirty="0" smtClean="0"/>
              <a:t>Cache the Original values</a:t>
            </a:r>
          </a:p>
          <a:p>
            <a:pPr lvl="1"/>
            <a:r>
              <a:rPr lang="en-US" dirty="0" smtClean="0"/>
              <a:t>Store a hash of the original values</a:t>
            </a:r>
          </a:p>
          <a:p>
            <a:r>
              <a:rPr lang="en-US" dirty="0" smtClean="0"/>
              <a:t>Use a </a:t>
            </a:r>
            <a:r>
              <a:rPr lang="en-US" dirty="0" err="1" smtClean="0"/>
              <a:t>TimeStamp</a:t>
            </a:r>
            <a:endParaRPr lang="en-US" dirty="0" smtClean="0"/>
          </a:p>
          <a:p>
            <a:r>
              <a:rPr lang="en-US" dirty="0" smtClean="0"/>
              <a:t>Compare Current values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49224" marR="0" lvl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0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Concurrency Management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1775755193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Attach(current)</a:t>
            </a:r>
          </a:p>
          <a:p>
            <a:r>
              <a:rPr lang="en-US" dirty="0" smtClean="0"/>
              <a:t>Attach(original,</a:t>
            </a:r>
            <a:r>
              <a:rPr lang="en-US" baseline="0" dirty="0" smtClean="0"/>
              <a:t> current)</a:t>
            </a:r>
          </a:p>
          <a:p>
            <a:r>
              <a:rPr lang="en-US" baseline="0" dirty="0" smtClean="0"/>
              <a:t>Attach(current, true)</a:t>
            </a:r>
          </a:p>
          <a:p>
            <a:pPr lvl="1"/>
            <a:r>
              <a:rPr lang="en-US" dirty="0" smtClean="0"/>
              <a:t>Requires a </a:t>
            </a:r>
            <a:r>
              <a:rPr lang="en-US" dirty="0" err="1" smtClean="0"/>
              <a:t>RowVersion</a:t>
            </a:r>
            <a:r>
              <a:rPr lang="en-US" dirty="0" smtClean="0"/>
              <a:t>/</a:t>
            </a:r>
            <a:r>
              <a:rPr lang="en-US" dirty="0" err="1" smtClean="0"/>
              <a:t>TimeStamp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Attach options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613868080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Table </a:t>
            </a:r>
            <a:r>
              <a:rPr lang="en-US" dirty="0" err="1" smtClean="0"/>
              <a:t>Accessors</a:t>
            </a:r>
            <a:endParaRPr lang="en-US" dirty="0" smtClean="0"/>
          </a:p>
          <a:p>
            <a:r>
              <a:rPr lang="en-US" dirty="0" smtClean="0"/>
              <a:t>Compiled queries</a:t>
            </a:r>
          </a:p>
          <a:p>
            <a:r>
              <a:rPr lang="en-US" dirty="0" smtClean="0"/>
              <a:t>Stored Proc Implementations</a:t>
            </a:r>
          </a:p>
          <a:p>
            <a:r>
              <a:rPr lang="en-US" dirty="0" smtClean="0"/>
              <a:t>Partial Methods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buNone/>
            </a:pPr>
            <a:r>
              <a:rPr lang="en-US" baseline="0" dirty="0" smtClean="0"/>
              <a:t>Special Context Functionality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1434251995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Object</a:t>
            </a:r>
            <a:r>
              <a:rPr lang="en-US" baseline="0" dirty="0" smtClean="0"/>
              <a:t> to Table</a:t>
            </a:r>
          </a:p>
          <a:p>
            <a:pPr>
              <a:buNone/>
            </a:pPr>
            <a:r>
              <a:rPr lang="en-US" baseline="0" dirty="0" smtClean="0"/>
              <a:t>SQL Server only</a:t>
            </a:r>
          </a:p>
          <a:p>
            <a:pPr>
              <a:buNone/>
            </a:pPr>
            <a:r>
              <a:rPr lang="en-US" baseline="0" dirty="0" smtClean="0"/>
              <a:t>Schema Change Management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He’s Dead Jim…</a:t>
            </a:r>
          </a:p>
          <a:p>
            <a:pPr>
              <a:buNone/>
            </a:pPr>
            <a:r>
              <a:rPr lang="en-US" dirty="0" smtClean="0"/>
              <a:t>LINQ to SQL : EF  ::  </a:t>
            </a:r>
            <a:r>
              <a:rPr lang="en-US" dirty="0" err="1" smtClean="0"/>
              <a:t>Winform</a:t>
            </a:r>
            <a:r>
              <a:rPr lang="en-US" dirty="0" smtClean="0"/>
              <a:t> : WPF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LINQ to SQL Weakness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2634793954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767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Jim </a:t>
            </a:r>
            <a:r>
              <a:rPr lang="en-US" dirty="0" err="1" smtClean="0"/>
              <a:t>Wooley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jimwooley@hotmail.com</a:t>
            </a:r>
          </a:p>
          <a:p>
            <a:pPr>
              <a:buNone/>
            </a:pPr>
            <a:r>
              <a:rPr lang="en-US" dirty="0" smtClean="0"/>
              <a:t>www.ThinqLinq.com</a:t>
            </a:r>
          </a:p>
          <a:p>
            <a:pPr>
              <a:buNone/>
            </a:pPr>
            <a:r>
              <a:rPr lang="en-US" dirty="0" smtClean="0"/>
              <a:t>www.LinqInAction.net</a:t>
            </a:r>
          </a:p>
          <a:p>
            <a:pPr>
              <a:buNone/>
            </a:pPr>
            <a:r>
              <a:rPr lang="en-US" dirty="0" smtClean="0"/>
              <a:t>Twitter: @</a:t>
            </a:r>
            <a:r>
              <a:rPr lang="en-US" dirty="0" err="1" smtClean="0"/>
              <a:t>LinqKinq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www.SpeakerRate.com/jwooley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pic>
        <p:nvPicPr>
          <p:cNvPr id="4" name="Picture 3" descr="LinqInActionCo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1524000"/>
            <a:ext cx="2190749" cy="2745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07/7/12/main" val="2620616295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aseline="0" dirty="0" err="1" smtClean="0"/>
              <a:t>IEnumerable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IQueryable</a:t>
            </a:r>
            <a:endParaRPr lang="en-U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28A0092B-C50C-407e-A947-70E740481C1C">
                <a14:useLocalDpi xmlns:a14="http://schemas.microsoft.com/office/drawing/2007/7/7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0"/>
            <a:ext cx="8869262" cy="39624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07/7/7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07/7/7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07/7/7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07/7/12/main" val="252185485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828800"/>
            <a:ext cx="8610600" cy="28956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Dim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customers 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As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New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List(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Of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Customer)</a:t>
            </a:r>
          </a:p>
          <a:p>
            <a:pPr>
              <a:buNone/>
            </a:pP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Dim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query = 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From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8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cust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In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Customers _</a:t>
            </a:r>
          </a:p>
          <a:p>
            <a:pPr>
              <a:buNone/>
            </a:pP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            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Where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8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cust.Orders.Count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&gt; 10 _</a:t>
            </a:r>
          </a:p>
          <a:p>
            <a:pPr>
              <a:buNone/>
            </a:pP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            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Select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8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cust.FirstName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, _</a:t>
            </a:r>
          </a:p>
          <a:p>
            <a:pPr>
              <a:buNone/>
            </a:pP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                  </a:t>
            </a:r>
            <a:r>
              <a:rPr lang="en-US" sz="28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cust.LastName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LINQ to Objects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2654216095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481329"/>
            <a:ext cx="8610600" cy="37764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Using dc As New </a:t>
            </a:r>
            <a:r>
              <a:rPr lang="en-US" sz="2800" dirty="0" err="1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CustomContext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()</a:t>
            </a:r>
          </a:p>
          <a:p>
            <a:pPr>
              <a:buNone/>
            </a:pP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Dim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customers 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= </a:t>
            </a:r>
            <a:r>
              <a:rPr lang="en-US" sz="2800" dirty="0" err="1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dc.GetTable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(Of Customer)</a:t>
            </a:r>
            <a:endParaRPr lang="en-US" sz="2800" dirty="0" smtClean="0">
              <a:solidFill>
                <a:srgbClr xmlns:mc="http://schemas.openxmlformats.org/markup-compatibility/2006" xmlns:a14="http://schemas.microsoft.com/office/drawing/2007/7/7/main" val="000000" mc:Ignorable=""/>
              </a:solidFill>
              <a:latin typeface="Consolas"/>
            </a:endParaRPr>
          </a:p>
          <a:p>
            <a:pPr>
              <a:buNone/>
            </a:pP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Dim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query = 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From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8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cust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In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Customers _</a:t>
            </a:r>
          </a:p>
          <a:p>
            <a:pPr>
              <a:buNone/>
            </a:pP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            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Where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8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cust.Orders.Count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&gt; 10 _</a:t>
            </a:r>
          </a:p>
          <a:p>
            <a:pPr>
              <a:buNone/>
            </a:pP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            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FF" mc:Ignorable=""/>
                </a:solidFill>
                <a:latin typeface="Consolas"/>
              </a:rPr>
              <a:t>Select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  <a:r>
              <a:rPr lang="en-US" sz="28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cust.FirstName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, _</a:t>
            </a:r>
          </a:p>
          <a:p>
            <a:pPr>
              <a:buNone/>
            </a:pP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                  </a:t>
            </a:r>
            <a:r>
              <a:rPr lang="en-US" sz="2800" dirty="0" err="1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cust.LastName</a:t>
            </a:r>
            <a:r>
              <a:rPr lang="en-US" sz="2800" dirty="0" smtClean="0">
                <a:solidFill>
                  <a:srgbClr xmlns:mc="http://schemas.openxmlformats.org/markup-compatibility/2006" xmlns:a14="http://schemas.microsoft.com/office/drawing/2007/7/7/main" val="000000" mc:Ignorable=""/>
                </a:solidFill>
                <a:latin typeface="Consolas"/>
              </a:rPr>
              <a:t> </a:t>
            </a:r>
          </a:p>
          <a:p>
            <a:pPr>
              <a:buNone/>
            </a:pPr>
            <a:r>
              <a:rPr lang="en-US" dirty="0" smtClean="0"/>
              <a:t>End Using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LINQ to SQL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4233689760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What is LINQ</a:t>
            </a:r>
          </a:p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2060" mc:Ignorable=""/>
                </a:solidFill>
              </a:rPr>
              <a:t>Mapping options</a:t>
            </a:r>
          </a:p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Query Tricks</a:t>
            </a:r>
          </a:p>
          <a:p>
            <a:r>
              <a:rPr lang="en-US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Beyond</a:t>
            </a:r>
            <a:r>
              <a:rPr lang="en-US" baseline="0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 table access</a:t>
            </a:r>
          </a:p>
          <a:p>
            <a:r>
              <a:rPr lang="en-US" dirty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Performance Tricks</a:t>
            </a:r>
          </a:p>
          <a:p>
            <a:r>
              <a:rPr lang="en-US" baseline="0" dirty="0" smtClean="0">
                <a:solidFill>
                  <a:srgbClr xmlns:mc="http://schemas.openxmlformats.org/markup-compatibility/2006" xmlns:a14="http://schemas.microsoft.com/office/drawing/2007/7/7/main" val="00B0F0" mc:Ignorable=""/>
                </a:solidFill>
              </a:rPr>
              <a:t>Context management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3154633928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Inline Attributes</a:t>
            </a:r>
          </a:p>
          <a:p>
            <a:r>
              <a:rPr lang="en-US" dirty="0" smtClean="0"/>
              <a:t>Designer</a:t>
            </a:r>
          </a:p>
          <a:p>
            <a:r>
              <a:rPr lang="en-US" dirty="0" err="1" smtClean="0"/>
              <a:t>SQLMetal</a:t>
            </a:r>
            <a:endParaRPr lang="en-US" baseline="0" dirty="0" smtClean="0"/>
          </a:p>
          <a:p>
            <a:r>
              <a:rPr lang="en-US" baseline="0" dirty="0" smtClean="0"/>
              <a:t>External XML Mapping File</a:t>
            </a:r>
          </a:p>
          <a:p>
            <a:endParaRPr lang="en-US" dirty="0"/>
          </a:p>
          <a:p>
            <a:endParaRPr lang="en-US" baseline="0" dirty="0" smtClean="0"/>
          </a:p>
          <a:p>
            <a:r>
              <a:rPr lang="en-US" dirty="0" smtClean="0"/>
              <a:t>L2ST4</a:t>
            </a:r>
          </a:p>
          <a:p>
            <a:r>
              <a:rPr lang="en-US" baseline="0" dirty="0" err="1" smtClean="0"/>
              <a:t>PLinqO</a:t>
            </a:r>
            <a:endParaRPr lang="en-US" baseline="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Mapping options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1687890370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Generate classes from database</a:t>
            </a:r>
          </a:p>
          <a:p>
            <a:pPr lvl="1"/>
            <a:r>
              <a:rPr lang="en-US" dirty="0" err="1" smtClean="0">
                <a:solidFill>
                  <a:schemeClr val="bg2"/>
                </a:solidFill>
              </a:rPr>
              <a:t>Sqlmetal</a:t>
            </a:r>
            <a:r>
              <a:rPr lang="en-US" dirty="0" smtClean="0">
                <a:solidFill>
                  <a:schemeClr val="bg2"/>
                </a:solidFill>
              </a:rPr>
              <a:t> lia.mdf /</a:t>
            </a:r>
            <a:r>
              <a:rPr lang="en-US" dirty="0" err="1" smtClean="0">
                <a:solidFill>
                  <a:schemeClr val="bg2"/>
                </a:solidFill>
              </a:rPr>
              <a:t>code:lia.vb</a:t>
            </a:r>
            <a:r>
              <a:rPr lang="en-US" dirty="0" smtClean="0">
                <a:solidFill>
                  <a:schemeClr val="bg2"/>
                </a:solidFill>
              </a:rPr>
              <a:t> /</a:t>
            </a:r>
            <a:r>
              <a:rPr lang="en-US" dirty="0" err="1" smtClean="0">
                <a:solidFill>
                  <a:schemeClr val="bg2"/>
                </a:solidFill>
              </a:rPr>
              <a:t>namespace:lia.bo</a:t>
            </a:r>
            <a:endParaRPr lang="en-US" dirty="0" smtClean="0">
              <a:solidFill>
                <a:schemeClr val="bg2"/>
              </a:solidFill>
            </a:endParaRPr>
          </a:p>
          <a:p>
            <a:pPr lvl="1"/>
            <a:endParaRPr lang="en-US" dirty="0" smtClean="0"/>
          </a:p>
          <a:p>
            <a:r>
              <a:rPr lang="en-US" dirty="0" smtClean="0"/>
              <a:t>Generate Intermediate </a:t>
            </a:r>
            <a:r>
              <a:rPr lang="en-US" dirty="0" err="1" smtClean="0"/>
              <a:t>dbml</a:t>
            </a:r>
            <a:endParaRPr lang="en-US" dirty="0" smtClean="0"/>
          </a:p>
          <a:p>
            <a:pPr lvl="1"/>
            <a:r>
              <a:rPr lang="en-US" dirty="0" err="1" smtClean="0">
                <a:solidFill>
                  <a:schemeClr val="bg2"/>
                </a:solidFill>
              </a:rPr>
              <a:t>Sqlmetal</a:t>
            </a:r>
            <a:r>
              <a:rPr lang="en-US" dirty="0" smtClean="0">
                <a:solidFill>
                  <a:schemeClr val="bg2"/>
                </a:solidFill>
              </a:rPr>
              <a:t> lia.mdf /</a:t>
            </a:r>
            <a:r>
              <a:rPr lang="en-US" dirty="0" err="1" smtClean="0">
                <a:solidFill>
                  <a:schemeClr val="bg2"/>
                </a:solidFill>
              </a:rPr>
              <a:t>dbml:lia.dbml</a:t>
            </a:r>
            <a:r>
              <a:rPr lang="en-US" dirty="0" smtClean="0">
                <a:solidFill>
                  <a:schemeClr val="bg2"/>
                </a:solidFill>
              </a:rPr>
              <a:t> /</a:t>
            </a:r>
            <a:r>
              <a:rPr lang="en-US" dirty="0" err="1" smtClean="0">
                <a:solidFill>
                  <a:schemeClr val="bg2"/>
                </a:solidFill>
              </a:rPr>
              <a:t>namespace:lia.bo</a:t>
            </a:r>
            <a:endParaRPr lang="en-US" dirty="0" smtClean="0">
              <a:solidFill>
                <a:schemeClr val="bg2"/>
              </a:solidFill>
            </a:endParaRPr>
          </a:p>
          <a:p>
            <a:pPr lvl="1"/>
            <a:endParaRPr lang="en-US" dirty="0" smtClean="0"/>
          </a:p>
          <a:p>
            <a:r>
              <a:rPr lang="en-US" dirty="0" smtClean="0"/>
              <a:t>Generate classes from </a:t>
            </a:r>
            <a:r>
              <a:rPr lang="en-US" dirty="0" err="1" smtClean="0"/>
              <a:t>dbml</a:t>
            </a:r>
            <a:endParaRPr lang="en-US" dirty="0" smtClean="0"/>
          </a:p>
          <a:p>
            <a:pPr lvl="1"/>
            <a:r>
              <a:rPr lang="en-US" dirty="0" err="1" smtClean="0">
                <a:solidFill>
                  <a:schemeClr val="bg2"/>
                </a:solidFill>
              </a:rPr>
              <a:t>Sqlmetal</a:t>
            </a:r>
            <a:r>
              <a:rPr lang="en-US" dirty="0" smtClean="0">
                <a:solidFill>
                  <a:schemeClr val="bg2"/>
                </a:solidFill>
              </a:rPr>
              <a:t> </a:t>
            </a:r>
            <a:r>
              <a:rPr lang="en-US" dirty="0" err="1" smtClean="0">
                <a:solidFill>
                  <a:schemeClr val="bg2"/>
                </a:solidFill>
              </a:rPr>
              <a:t>lia.dbml</a:t>
            </a:r>
            <a:r>
              <a:rPr lang="en-US" dirty="0" smtClean="0">
                <a:solidFill>
                  <a:schemeClr val="bg2"/>
                </a:solidFill>
              </a:rPr>
              <a:t> /</a:t>
            </a:r>
            <a:r>
              <a:rPr lang="en-US" dirty="0" err="1" smtClean="0">
                <a:solidFill>
                  <a:schemeClr val="bg2"/>
                </a:solidFill>
              </a:rPr>
              <a:t>code:lia.vb</a:t>
            </a:r>
            <a:endParaRPr lang="en-US" dirty="0" smtClean="0">
              <a:solidFill>
                <a:schemeClr val="bg2"/>
              </a:solidFill>
            </a:endParaRPr>
          </a:p>
          <a:p>
            <a:pPr lvl="1"/>
            <a:endParaRPr lang="en-US" dirty="0" smtClean="0"/>
          </a:p>
          <a:p>
            <a:r>
              <a:rPr lang="en-US" dirty="0" smtClean="0"/>
              <a:t>Generate XML Mapping file</a:t>
            </a:r>
          </a:p>
          <a:p>
            <a:pPr lvl="1"/>
            <a:r>
              <a:rPr lang="en-US" dirty="0" err="1" smtClean="0">
                <a:solidFill>
                  <a:schemeClr val="bg2"/>
                </a:solidFill>
              </a:rPr>
              <a:t>Sqlmetal</a:t>
            </a:r>
            <a:r>
              <a:rPr lang="en-US" dirty="0" smtClean="0">
                <a:solidFill>
                  <a:schemeClr val="bg2"/>
                </a:solidFill>
              </a:rPr>
              <a:t> lia.mdf /</a:t>
            </a:r>
            <a:r>
              <a:rPr lang="en-US" dirty="0" err="1" smtClean="0">
                <a:solidFill>
                  <a:schemeClr val="bg2"/>
                </a:solidFill>
              </a:rPr>
              <a:t>map:lia.map</a:t>
            </a:r>
            <a:r>
              <a:rPr lang="en-US" dirty="0" smtClean="0">
                <a:solidFill>
                  <a:schemeClr val="bg2"/>
                </a:solidFill>
              </a:rPr>
              <a:t> /</a:t>
            </a:r>
            <a:r>
              <a:rPr lang="en-US" dirty="0" err="1" smtClean="0">
                <a:solidFill>
                  <a:schemeClr val="bg2"/>
                </a:solidFill>
              </a:rPr>
              <a:t>code:lia.vb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SQL Metal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07/7/12/main" val="3788011779"/>
      </p:ext>
    </p:extLst>
  </p:cSld>
  <p:clrMapOvr>
    <a:masterClrMapping/>
  </p:clrMapOvr>
  <p:timing>
    <p:tnLst>
      <p:par>
        <p:cTn xmlns:p14="http://schemas.microsoft.com/office/powerpoint/2007/7/12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|22.3|7.5|2.3|9.1|3.4|19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|22.3|7.5|2.3|9.1|3.4|19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07/7/7/main" val="1F497D" mc:Ignorable=""/>
      </a:dk2>
      <a:lt2>
        <a:srgbClr xmlns:mc="http://schemas.openxmlformats.org/markup-compatibility/2006" xmlns:a14="http://schemas.microsoft.com/office/drawing/2007/7/7/main" val="EEECE1" mc:Ignorable=""/>
      </a:lt2>
      <a:accent1>
        <a:srgbClr xmlns:mc="http://schemas.openxmlformats.org/markup-compatibility/2006" xmlns:a14="http://schemas.microsoft.com/office/drawing/2007/7/7/main" val="4F81BD" mc:Ignorable=""/>
      </a:accent1>
      <a:accent2>
        <a:srgbClr xmlns:mc="http://schemas.openxmlformats.org/markup-compatibility/2006" xmlns:a14="http://schemas.microsoft.com/office/drawing/2007/7/7/main" val="C0504D" mc:Ignorable=""/>
      </a:accent2>
      <a:accent3>
        <a:srgbClr xmlns:mc="http://schemas.openxmlformats.org/markup-compatibility/2006" xmlns:a14="http://schemas.microsoft.com/office/drawing/2007/7/7/main" val="9BBB59" mc:Ignorable=""/>
      </a:accent3>
      <a:accent4>
        <a:srgbClr xmlns:mc="http://schemas.openxmlformats.org/markup-compatibility/2006" xmlns:a14="http://schemas.microsoft.com/office/drawing/2007/7/7/main" val="8064A2" mc:Ignorable=""/>
      </a:accent4>
      <a:accent5>
        <a:srgbClr xmlns:mc="http://schemas.openxmlformats.org/markup-compatibility/2006" xmlns:a14="http://schemas.microsoft.com/office/drawing/2007/7/7/main" val="4BACC6" mc:Ignorable=""/>
      </a:accent5>
      <a:accent6>
        <a:srgbClr xmlns:mc="http://schemas.openxmlformats.org/markup-compatibility/2006" xmlns:a14="http://schemas.microsoft.com/office/drawing/2007/7/7/main" val="F79646" mc:Ignorable=""/>
      </a:accent6>
      <a:hlink>
        <a:srgbClr xmlns:mc="http://schemas.openxmlformats.org/markup-compatibility/2006" xmlns:a14="http://schemas.microsoft.com/office/drawing/2007/7/7/main" val="0000FF" mc:Ignorable=""/>
      </a:hlink>
      <a:folHlink>
        <a:srgbClr xmlns:mc="http://schemas.openxmlformats.org/markup-compatibility/2006" xmlns:a14="http://schemas.microsoft.com/office/drawing/2007/7/7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07/7/7/main" val="1F497D" mc:Ignorable=""/>
      </a:dk2>
      <a:lt2>
        <a:srgbClr xmlns:mc="http://schemas.openxmlformats.org/markup-compatibility/2006" xmlns:a14="http://schemas.microsoft.com/office/drawing/2007/7/7/main" val="EEECE1" mc:Ignorable=""/>
      </a:lt2>
      <a:accent1>
        <a:srgbClr xmlns:mc="http://schemas.openxmlformats.org/markup-compatibility/2006" xmlns:a14="http://schemas.microsoft.com/office/drawing/2007/7/7/main" val="4F81BD" mc:Ignorable=""/>
      </a:accent1>
      <a:accent2>
        <a:srgbClr xmlns:mc="http://schemas.openxmlformats.org/markup-compatibility/2006" xmlns:a14="http://schemas.microsoft.com/office/drawing/2007/7/7/main" val="C0504D" mc:Ignorable=""/>
      </a:accent2>
      <a:accent3>
        <a:srgbClr xmlns:mc="http://schemas.openxmlformats.org/markup-compatibility/2006" xmlns:a14="http://schemas.microsoft.com/office/drawing/2007/7/7/main" val="9BBB59" mc:Ignorable=""/>
      </a:accent3>
      <a:accent4>
        <a:srgbClr xmlns:mc="http://schemas.openxmlformats.org/markup-compatibility/2006" xmlns:a14="http://schemas.microsoft.com/office/drawing/2007/7/7/main" val="8064A2" mc:Ignorable=""/>
      </a:accent4>
      <a:accent5>
        <a:srgbClr xmlns:mc="http://schemas.openxmlformats.org/markup-compatibility/2006" xmlns:a14="http://schemas.microsoft.com/office/drawing/2007/7/7/main" val="4BACC6" mc:Ignorable=""/>
      </a:accent5>
      <a:accent6>
        <a:srgbClr xmlns:mc="http://schemas.openxmlformats.org/markup-compatibility/2006" xmlns:a14="http://schemas.microsoft.com/office/drawing/2007/7/7/main" val="F79646" mc:Ignorable=""/>
      </a:accent6>
      <a:hlink>
        <a:srgbClr xmlns:mc="http://schemas.openxmlformats.org/markup-compatibility/2006" xmlns:a14="http://schemas.microsoft.com/office/drawing/2007/7/7/main" val="0000FF" mc:Ignorable=""/>
      </a:hlink>
      <a:folHlink>
        <a:srgbClr xmlns:mc="http://schemas.openxmlformats.org/markup-compatibility/2006" xmlns:a14="http://schemas.microsoft.com/office/drawing/2007/7/7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07/7/7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07/7/7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Last Modified</outs:displayName>
      <outs:dateTime>2009-08-15T18:42:52Z</outs:dateTime>
      <outs:isPinned>true</outs:isPinned>
    </outs:relatedDate>
    <outs:relatedDate>
      <outs:type>2</outs:type>
      <outs:displayName>Created</outs:displayName>
      <outs:dateTime>2009-03-12T17:48:45Z</outs:dateTime>
      <outs:isPinned>true</outs:isPinned>
    </outs:relatedDate>
    <outs:relatedDate>
      <outs:type>4</outs:type>
      <outs:displayName>Last Printed</outs:displayName>
      <outs:dateTime/>
      <outs:isPinned>true</outs:isPinned>
    </outs:relatedDate>
  </outs:relatedDates>
  <outs:relatedDocuments>
    <outs:relatedDocument>
      <outs:type>2</outs:type>
      <outs:displayName>Other documents in current folder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John Kellar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Jim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0754D64E-59C6-42D6-85B1-1189F3207641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2605</TotalTime>
  <Words>626</Words>
  <Application>Microsoft Office PowerPoint</Application>
  <PresentationFormat>On-screen Show (4:3)</PresentationFormat>
  <Paragraphs>268</Paragraphs>
  <Slides>39</Slides>
  <Notes>2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LINQ to SQL Tricks and Tips</vt:lpstr>
      <vt:lpstr>Agenda</vt:lpstr>
      <vt:lpstr>LINQ – Language INtegrated Query</vt:lpstr>
      <vt:lpstr>IEnumerable vs IQueryable</vt:lpstr>
      <vt:lpstr>LINQ to Objects</vt:lpstr>
      <vt:lpstr>LINQ to SQL</vt:lpstr>
      <vt:lpstr>Agenda</vt:lpstr>
      <vt:lpstr>Mapping options</vt:lpstr>
      <vt:lpstr>SQL Metal</vt:lpstr>
      <vt:lpstr>External Mapping File</vt:lpstr>
      <vt:lpstr>Demo</vt:lpstr>
      <vt:lpstr>Handling Schema Changes</vt:lpstr>
      <vt:lpstr>Managing large models</vt:lpstr>
      <vt:lpstr>Agenda</vt:lpstr>
      <vt:lpstr>Demo</vt:lpstr>
      <vt:lpstr>Heterogeneous</vt:lpstr>
      <vt:lpstr>Contains - IN</vt:lpstr>
      <vt:lpstr>Outer Join – DefaultIfEmpty</vt:lpstr>
      <vt:lpstr>Agenda</vt:lpstr>
      <vt:lpstr>Beyond Table Access</vt:lpstr>
      <vt:lpstr>Using Functions</vt:lpstr>
      <vt:lpstr>Stored Proc for Updates</vt:lpstr>
      <vt:lpstr>Stored Proc for Child Fetch</vt:lpstr>
      <vt:lpstr>Agenda</vt:lpstr>
      <vt:lpstr>Increasing Performance</vt:lpstr>
      <vt:lpstr>Compiled Query</vt:lpstr>
      <vt:lpstr>Agenda</vt:lpstr>
      <vt:lpstr>Context Management</vt:lpstr>
      <vt:lpstr>Query Lifecycle</vt:lpstr>
      <vt:lpstr>Query Lifecycle Subsequent Fetch</vt:lpstr>
      <vt:lpstr>Connected vs. Disconnected</vt:lpstr>
      <vt:lpstr>Connected with persistent context</vt:lpstr>
      <vt:lpstr>Disconnected Web/Service</vt:lpstr>
      <vt:lpstr>Patterns</vt:lpstr>
      <vt:lpstr>Concurrency Management</vt:lpstr>
      <vt:lpstr>Attach options</vt:lpstr>
      <vt:lpstr>Special Context Functionality</vt:lpstr>
      <vt:lpstr>LINQ to SQL Weakness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 Kellar</dc:creator>
  <cp:lastModifiedBy>Jim</cp:lastModifiedBy>
  <cp:revision>68</cp:revision>
  <dcterms:created xsi:type="dcterms:W3CDTF">2009-03-12T17:48:45Z</dcterms:created>
  <dcterms:modified xsi:type="dcterms:W3CDTF">2009-08-16T17:36:28Z</dcterms:modified>
</cp:coreProperties>
</file>