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200" autoAdjust="0"/>
    <p:restoredTop sz="94660"/>
  </p:normalViewPr>
  <p:slideViewPr>
    <p:cSldViewPr>
      <p:cViewPr varScale="1">
        <p:scale>
          <a:sx n="74" d="100"/>
          <a:sy n="74" d="100"/>
        </p:scale>
        <p:origin x="-24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A7D97B1-CF84-4AD5-B46D-A75D1792599A}" type="datetimeFigureOut">
              <a:rPr lang="en-US" smtClean="0"/>
              <a:t>8/3/2008</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789723A2-F240-4132-946B-CA41B3DD1E37}"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A7D97B1-CF84-4AD5-B46D-A75D1792599A}" type="datetimeFigureOut">
              <a:rPr lang="en-US" smtClean="0"/>
              <a:t>8/3/2008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A7D97B1-CF84-4AD5-B46D-A75D1792599A}" type="datetimeFigureOut">
              <a:rPr lang="en-US" smtClean="0"/>
              <a:t>8/3/2008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A7D97B1-CF84-4AD5-B46D-A75D1792599A}" type="datetimeFigureOut">
              <a:rPr lang="en-US" smtClean="0"/>
              <a:t>8/3/2008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A7D97B1-CF84-4AD5-B46D-A75D1792599A}" type="datetimeFigureOut">
              <a:rPr lang="en-US" smtClean="0"/>
              <a:t>8/3/2008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789723A2-F240-4132-946B-CA41B3DD1E3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A7D97B1-CF84-4AD5-B46D-A75D1792599A}" type="datetimeFigureOut">
              <a:rPr lang="en-US" smtClean="0"/>
              <a:t>8/3/2008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A7D97B1-CF84-4AD5-B46D-A75D1792599A}" type="datetimeFigureOut">
              <a:rPr lang="en-US" smtClean="0"/>
              <a:t>8/3/2008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A7D97B1-CF84-4AD5-B46D-A75D1792599A}" type="datetimeFigureOut">
              <a:rPr lang="en-US" smtClean="0"/>
              <a:t>8/3/2008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7D97B1-CF84-4AD5-B46D-A75D1792599A}" type="datetimeFigureOut">
              <a:rPr lang="en-US" smtClean="0"/>
              <a:t>8/3/2008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A7D97B1-CF84-4AD5-B46D-A75D1792599A}" type="datetimeFigureOut">
              <a:rPr lang="en-US" smtClean="0"/>
              <a:t>8/3/2008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A7D97B1-CF84-4AD5-B46D-A75D1792599A}" type="datetimeFigureOut">
              <a:rPr lang="en-US" smtClean="0"/>
              <a:t>8/3/2008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9723A2-F240-4132-946B-CA41B3DD1E3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A7D97B1-CF84-4AD5-B46D-A75D1792599A}" type="datetimeFigureOut">
              <a:rPr lang="en-US" smtClean="0"/>
              <a:t>8/3/2008</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89723A2-F240-4132-946B-CA41B3DD1E3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linqinaction.net/" TargetMode="External"/><Relationship Id="rId2" Type="http://schemas.openxmlformats.org/officeDocument/2006/relationships/hyperlink" Target="http://www.thinqlinq.com/"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Delegates</a:t>
            </a:r>
            <a:br>
              <a:rPr lang="en-US" dirty="0" smtClean="0"/>
            </a:br>
            <a:r>
              <a:rPr lang="en-US" dirty="0" smtClean="0"/>
              <a:t>Lambdas and</a:t>
            </a:r>
            <a:br>
              <a:rPr lang="en-US" dirty="0" smtClean="0"/>
            </a:br>
            <a:r>
              <a:rPr lang="en-US" dirty="0" smtClean="0"/>
              <a:t>Expressions, Oh My!</a:t>
            </a:r>
            <a:endParaRPr lang="en-US" dirty="0"/>
          </a:p>
        </p:txBody>
      </p:sp>
      <p:sp>
        <p:nvSpPr>
          <p:cNvPr id="3" name="Subtitle 2"/>
          <p:cNvSpPr>
            <a:spLocks noGrp="1"/>
          </p:cNvSpPr>
          <p:nvPr>
            <p:ph type="subTitle" idx="1"/>
          </p:nvPr>
        </p:nvSpPr>
        <p:spPr/>
        <p:txBody>
          <a:bodyPr/>
          <a:lstStyle/>
          <a:p>
            <a:r>
              <a:rPr lang="en-US" dirty="0" smtClean="0"/>
              <a:t>Jim Wooley</a:t>
            </a:r>
          </a:p>
          <a:p>
            <a:r>
              <a:rPr lang="en-US" dirty="0" smtClean="0"/>
              <a:t>www.ThinqLinq.com</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Delegates</a:t>
            </a:r>
            <a:endParaRPr lang="en-US" dirty="0"/>
          </a:p>
        </p:txBody>
      </p:sp>
      <p:sp>
        <p:nvSpPr>
          <p:cNvPr id="3" name="Content Placeholder 2"/>
          <p:cNvSpPr>
            <a:spLocks noGrp="1"/>
          </p:cNvSpPr>
          <p:nvPr>
            <p:ph idx="1"/>
          </p:nvPr>
        </p:nvSpPr>
        <p:spPr>
          <a:xfrm>
            <a:off x="457200" y="1447800"/>
            <a:ext cx="8229600" cy="4800600"/>
          </a:xfrm>
        </p:spPr>
        <p:txBody>
          <a:bodyPr/>
          <a:lstStyle/>
          <a:p>
            <a:pPr>
              <a:buNone/>
            </a:pPr>
            <a:r>
              <a:rPr lang="en-US" dirty="0" smtClean="0"/>
              <a:t>C# Programming </a:t>
            </a:r>
            <a:r>
              <a:rPr lang="en-US" dirty="0" err="1" smtClean="0"/>
              <a:t>Guid</a:t>
            </a:r>
            <a:r>
              <a:rPr lang="en-US" dirty="0" smtClean="0"/>
              <a:t>: </a:t>
            </a:r>
          </a:p>
          <a:p>
            <a:pPr>
              <a:buNone/>
            </a:pPr>
            <a:r>
              <a:rPr lang="en-US" dirty="0" smtClean="0"/>
              <a:t>	</a:t>
            </a:r>
            <a:r>
              <a:rPr lang="en-US" dirty="0" smtClean="0"/>
              <a:t>“A delegate is </a:t>
            </a:r>
            <a:r>
              <a:rPr lang="en-US" dirty="0" smtClean="0"/>
              <a:t>a type that references a method… </a:t>
            </a:r>
            <a:endParaRPr lang="en-US" dirty="0" smtClean="0"/>
          </a:p>
          <a:p>
            <a:pPr>
              <a:buNone/>
            </a:pPr>
            <a:endParaRPr lang="en-US" dirty="0" smtClean="0"/>
          </a:p>
          <a:p>
            <a:pPr>
              <a:buNone/>
            </a:pPr>
            <a:r>
              <a:rPr lang="en-US" dirty="0" smtClean="0"/>
              <a:t>	“This </a:t>
            </a:r>
            <a:r>
              <a:rPr lang="en-US" dirty="0" smtClean="0"/>
              <a:t>makes it possible to programmatically change method calls, and also plug new code into existing classes. As long as you know the signature of the delegate, you can assign your own delegated method.”</a:t>
            </a:r>
            <a:endParaRPr lang="en-US" dirty="0" smtClean="0"/>
          </a:p>
          <a:p>
            <a:pPr>
              <a:buNone/>
            </a:pPr>
            <a:endParaRPr lang="en-US" dirty="0" smtClean="0"/>
          </a:p>
          <a:p>
            <a:pPr>
              <a:buNone/>
            </a:pPr>
            <a:endParaRPr lang="en-US" dirty="0" smtClean="0"/>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idx="1"/>
          </p:nvPr>
        </p:nvSpPr>
        <p:spPr/>
        <p:txBody>
          <a:bodyPr/>
          <a:lstStyle/>
          <a:p>
            <a:r>
              <a:rPr lang="en-US" dirty="0" smtClean="0"/>
              <a:t>Creating and consuming Delegates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Some predefined delegates</a:t>
            </a:r>
            <a:endParaRPr lang="en-US" dirty="0"/>
          </a:p>
        </p:txBody>
      </p:sp>
      <p:sp>
        <p:nvSpPr>
          <p:cNvPr id="5" name="Content Placeholder 4"/>
          <p:cNvSpPr>
            <a:spLocks noGrp="1"/>
          </p:cNvSpPr>
          <p:nvPr>
            <p:ph idx="1"/>
          </p:nvPr>
        </p:nvSpPr>
        <p:spPr/>
        <p:txBody>
          <a:bodyPr>
            <a:normAutofit fontScale="77500" lnSpcReduction="20000"/>
          </a:bodyPr>
          <a:lstStyle/>
          <a:p>
            <a:pPr>
              <a:buNone/>
            </a:pPr>
            <a:r>
              <a:rPr lang="en-US" dirty="0" smtClean="0"/>
              <a:t>public delegate </a:t>
            </a:r>
            <a:r>
              <a:rPr lang="en-US" dirty="0" err="1" smtClean="0"/>
              <a:t>bool</a:t>
            </a:r>
            <a:r>
              <a:rPr lang="en-US" dirty="0" smtClean="0"/>
              <a:t> </a:t>
            </a:r>
            <a:r>
              <a:rPr lang="en-US" dirty="0" smtClean="0">
                <a:solidFill>
                  <a:srgbClr val="FFFF00"/>
                </a:solidFill>
              </a:rPr>
              <a:t>Predicate</a:t>
            </a:r>
            <a:r>
              <a:rPr lang="en-US" dirty="0" smtClean="0"/>
              <a:t>&lt;T&gt;</a:t>
            </a:r>
          </a:p>
          <a:p>
            <a:pPr>
              <a:buNone/>
            </a:pPr>
            <a:endParaRPr lang="en-US" dirty="0" smtClean="0"/>
          </a:p>
          <a:p>
            <a:pPr>
              <a:buNone/>
            </a:pPr>
            <a:r>
              <a:rPr lang="en-US" dirty="0" smtClean="0"/>
              <a:t>public delegate </a:t>
            </a:r>
            <a:r>
              <a:rPr lang="en-US" dirty="0" err="1" smtClean="0"/>
              <a:t>int</a:t>
            </a:r>
            <a:r>
              <a:rPr lang="en-US" dirty="0" smtClean="0"/>
              <a:t> </a:t>
            </a:r>
            <a:r>
              <a:rPr lang="en-US" dirty="0" smtClean="0">
                <a:solidFill>
                  <a:srgbClr val="FFFF00"/>
                </a:solidFill>
              </a:rPr>
              <a:t>Comparison</a:t>
            </a:r>
            <a:r>
              <a:rPr lang="en-US" dirty="0" smtClean="0"/>
              <a:t>&lt;T&gt;(T x, T y</a:t>
            </a:r>
            <a:r>
              <a:rPr lang="en-US" dirty="0" smtClean="0"/>
              <a:t>)</a:t>
            </a:r>
          </a:p>
          <a:p>
            <a:pPr>
              <a:buNone/>
            </a:pPr>
            <a:endParaRPr lang="en-US" dirty="0" smtClean="0"/>
          </a:p>
          <a:p>
            <a:pPr>
              <a:buNone/>
            </a:pPr>
            <a:r>
              <a:rPr lang="en-US" dirty="0" smtClean="0"/>
              <a:t>public delegate </a:t>
            </a:r>
            <a:r>
              <a:rPr lang="en-US" dirty="0" err="1" smtClean="0"/>
              <a:t>TOutput</a:t>
            </a:r>
            <a:r>
              <a:rPr lang="en-US" dirty="0" smtClean="0"/>
              <a:t> </a:t>
            </a:r>
            <a:r>
              <a:rPr lang="en-US" dirty="0" smtClean="0">
                <a:solidFill>
                  <a:srgbClr val="FFFF00"/>
                </a:solidFill>
              </a:rPr>
              <a:t>Converter</a:t>
            </a:r>
            <a:r>
              <a:rPr lang="en-US" dirty="0" smtClean="0"/>
              <a:t>&lt;</a:t>
            </a:r>
            <a:r>
              <a:rPr lang="en-US" dirty="0" err="1" smtClean="0"/>
              <a:t>TInput,TOutput</a:t>
            </a:r>
            <a:r>
              <a:rPr lang="en-US" dirty="0" smtClean="0"/>
              <a:t>&gt;(</a:t>
            </a:r>
            <a:r>
              <a:rPr lang="en-US" dirty="0" err="1" smtClean="0"/>
              <a:t>TInput</a:t>
            </a:r>
            <a:r>
              <a:rPr lang="en-US" dirty="0" smtClean="0"/>
              <a:t> input</a:t>
            </a:r>
            <a:r>
              <a:rPr lang="en-US" dirty="0" smtClean="0"/>
              <a:t>)</a:t>
            </a:r>
          </a:p>
          <a:p>
            <a:pPr>
              <a:buNone/>
            </a:pPr>
            <a:endParaRPr lang="en-US" dirty="0" smtClean="0"/>
          </a:p>
          <a:p>
            <a:pPr>
              <a:buNone/>
            </a:pPr>
            <a:r>
              <a:rPr lang="en-US" dirty="0" smtClean="0"/>
              <a:t>public delegate void </a:t>
            </a:r>
            <a:r>
              <a:rPr lang="en-US" dirty="0" err="1" smtClean="0">
                <a:solidFill>
                  <a:srgbClr val="FFFF00"/>
                </a:solidFill>
              </a:rPr>
              <a:t>EventHandler</a:t>
            </a:r>
            <a:r>
              <a:rPr lang="en-US" dirty="0" smtClean="0"/>
              <a:t>&lt;</a:t>
            </a:r>
            <a:r>
              <a:rPr lang="en-US" dirty="0" err="1" smtClean="0"/>
              <a:t>TEventArgs</a:t>
            </a:r>
            <a:r>
              <a:rPr lang="en-US" dirty="0" smtClean="0"/>
              <a:t>&gt;(object sender, </a:t>
            </a:r>
            <a:r>
              <a:rPr lang="en-US" dirty="0" err="1" smtClean="0"/>
              <a:t>TEventArgs</a:t>
            </a:r>
            <a:r>
              <a:rPr lang="en-US" dirty="0" smtClean="0"/>
              <a:t> e)</a:t>
            </a:r>
          </a:p>
          <a:p>
            <a:pPr>
              <a:buNone/>
            </a:pPr>
            <a:r>
              <a:rPr lang="en-US" dirty="0" smtClean="0"/>
              <a:t>	where </a:t>
            </a:r>
            <a:r>
              <a:rPr lang="en-US" dirty="0" err="1" smtClean="0"/>
              <a:t>TEventArgs</a:t>
            </a:r>
            <a:r>
              <a:rPr lang="en-US" dirty="0" smtClean="0"/>
              <a:t> : </a:t>
            </a:r>
            <a:r>
              <a:rPr lang="en-US" dirty="0" err="1" smtClean="0"/>
              <a:t>System.EventArgs</a:t>
            </a:r>
            <a:endParaRPr lang="en-US" dirty="0" smtClean="0"/>
          </a:p>
          <a:p>
            <a:pPr>
              <a:buNone/>
            </a:pPr>
            <a:endParaRPr lang="en-US" dirty="0" smtClean="0"/>
          </a:p>
          <a:p>
            <a:pPr>
              <a:buNone/>
            </a:pPr>
            <a:r>
              <a:rPr lang="en-US" dirty="0" smtClean="0"/>
              <a:t>public void </a:t>
            </a:r>
            <a:r>
              <a:rPr lang="en-US" dirty="0" smtClean="0">
                <a:solidFill>
                  <a:srgbClr val="FFFF00"/>
                </a:solidFill>
              </a:rPr>
              <a:t>Action</a:t>
            </a:r>
            <a:r>
              <a:rPr lang="en-US" dirty="0" smtClean="0"/>
              <a:t>&lt;T&gt;(T</a:t>
            </a:r>
            <a:r>
              <a:rPr lang="en-US" dirty="0" smtClean="0"/>
              <a:t>)</a:t>
            </a:r>
          </a:p>
          <a:p>
            <a:pPr>
              <a:buNone/>
            </a:pPr>
            <a:endParaRPr lang="en-US" dirty="0" smtClean="0"/>
          </a:p>
          <a:p>
            <a:pPr>
              <a:buNone/>
            </a:pPr>
            <a:r>
              <a:rPr lang="en-US" dirty="0" smtClean="0"/>
              <a:t>public delegate </a:t>
            </a:r>
            <a:r>
              <a:rPr lang="en-US" dirty="0" err="1" smtClean="0"/>
              <a:t>TResult</a:t>
            </a:r>
            <a:r>
              <a:rPr lang="en-US" dirty="0" smtClean="0"/>
              <a:t> </a:t>
            </a:r>
            <a:r>
              <a:rPr lang="en-US" dirty="0" err="1" smtClean="0">
                <a:solidFill>
                  <a:srgbClr val="FFFF00"/>
                </a:solidFill>
              </a:rPr>
              <a:t>Func</a:t>
            </a:r>
            <a:r>
              <a:rPr lang="en-US" dirty="0" smtClean="0"/>
              <a:t>&lt;T, </a:t>
            </a:r>
            <a:r>
              <a:rPr lang="en-US" dirty="0" err="1" smtClean="0"/>
              <a:t>TResult</a:t>
            </a:r>
            <a:r>
              <a:rPr lang="en-US" dirty="0" smtClean="0"/>
              <a:t>&gt;(T </a:t>
            </a:r>
            <a:r>
              <a:rPr lang="en-US" dirty="0" err="1" smtClean="0"/>
              <a:t>arg</a:t>
            </a:r>
            <a:r>
              <a:rPr lang="en-US" dirty="0" smtClean="0"/>
              <a: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Uses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public static </a:t>
            </a:r>
            <a:r>
              <a:rPr lang="en-US" b="1" dirty="0" err="1" smtClean="0"/>
              <a:t>IEnumerable</a:t>
            </a:r>
            <a:r>
              <a:rPr lang="en-US" b="1" dirty="0" smtClean="0"/>
              <a:t>&lt;T</a:t>
            </a:r>
            <a:r>
              <a:rPr lang="en-US" b="1" dirty="0" smtClean="0"/>
              <a:t>&gt; </a:t>
            </a:r>
            <a:r>
              <a:rPr lang="en-US" b="1" dirty="0" smtClean="0">
                <a:solidFill>
                  <a:srgbClr val="FFFF00"/>
                </a:solidFill>
              </a:rPr>
              <a:t>Where</a:t>
            </a:r>
            <a:r>
              <a:rPr lang="en-US" b="1" dirty="0" smtClean="0"/>
              <a:t>&lt;T&gt;(this </a:t>
            </a:r>
            <a:r>
              <a:rPr lang="en-US" b="1" dirty="0" err="1" smtClean="0"/>
              <a:t>IEnumerable</a:t>
            </a:r>
            <a:r>
              <a:rPr lang="en-US" b="1" dirty="0" smtClean="0"/>
              <a:t>&lt;T</a:t>
            </a:r>
            <a:r>
              <a:rPr lang="en-US" b="1" dirty="0" smtClean="0"/>
              <a:t>&gt; </a:t>
            </a:r>
            <a:r>
              <a:rPr lang="en-US" b="1" i="1" dirty="0" smtClean="0"/>
              <a:t>source, </a:t>
            </a:r>
          </a:p>
          <a:p>
            <a:pPr>
              <a:buNone/>
            </a:pPr>
            <a:r>
              <a:rPr lang="en-US" b="1" i="1" dirty="0" smtClean="0"/>
              <a:t>	</a:t>
            </a:r>
            <a:r>
              <a:rPr lang="en-US" b="1" i="1" dirty="0" err="1" smtClean="0">
                <a:solidFill>
                  <a:schemeClr val="accent4">
                    <a:lumMod val="40000"/>
                    <a:lumOff val="60000"/>
                  </a:schemeClr>
                </a:solidFill>
              </a:rPr>
              <a:t>Func</a:t>
            </a:r>
            <a:r>
              <a:rPr lang="en-US" b="1" i="1" dirty="0" smtClean="0">
                <a:solidFill>
                  <a:schemeClr val="accent4">
                    <a:lumMod val="40000"/>
                    <a:lumOff val="60000"/>
                  </a:schemeClr>
                </a:solidFill>
              </a:rPr>
              <a:t>&lt;</a:t>
            </a:r>
            <a:r>
              <a:rPr lang="en-US" b="1" i="1" dirty="0" err="1" smtClean="0">
                <a:solidFill>
                  <a:schemeClr val="accent4">
                    <a:lumMod val="40000"/>
                    <a:lumOff val="60000"/>
                  </a:schemeClr>
                </a:solidFill>
              </a:rPr>
              <a:t>T,bool</a:t>
            </a:r>
            <a:r>
              <a:rPr lang="en-US" b="1" i="1" dirty="0" smtClean="0">
                <a:solidFill>
                  <a:schemeClr val="accent4">
                    <a:lumMod val="40000"/>
                    <a:lumOff val="60000"/>
                  </a:schemeClr>
                </a:solidFill>
              </a:rPr>
              <a:t>&gt; predicate</a:t>
            </a:r>
            <a:r>
              <a:rPr lang="en-US" b="1" i="1" dirty="0" smtClean="0"/>
              <a:t>)</a:t>
            </a:r>
          </a:p>
          <a:p>
            <a:pPr>
              <a:buNone/>
            </a:pPr>
            <a:endParaRPr lang="en-US" b="1" i="1" u="sng" dirty="0" smtClean="0"/>
          </a:p>
          <a:p>
            <a:pPr>
              <a:buNone/>
            </a:pPr>
            <a:r>
              <a:rPr lang="en-US" dirty="0" smtClean="0"/>
              <a:t>public </a:t>
            </a:r>
            <a:r>
              <a:rPr lang="en-US" dirty="0" smtClean="0"/>
              <a:t>static </a:t>
            </a:r>
            <a:r>
              <a:rPr lang="en-US" b="1" dirty="0" smtClean="0"/>
              <a:t>void </a:t>
            </a:r>
            <a:r>
              <a:rPr lang="en-US" b="1" dirty="0" err="1" smtClean="0">
                <a:solidFill>
                  <a:srgbClr val="FFFF00"/>
                </a:solidFill>
              </a:rPr>
              <a:t>ForEach</a:t>
            </a:r>
            <a:r>
              <a:rPr lang="en-US" b="1" dirty="0" smtClean="0"/>
              <a:t>&lt;T&gt;(T[] </a:t>
            </a:r>
            <a:r>
              <a:rPr lang="en-US" b="1" i="1" dirty="0" smtClean="0"/>
              <a:t>array, </a:t>
            </a:r>
            <a:endParaRPr lang="en-US" b="1" i="1" dirty="0" smtClean="0"/>
          </a:p>
          <a:p>
            <a:pPr>
              <a:buNone/>
            </a:pPr>
            <a:r>
              <a:rPr lang="en-US" b="1" i="1" dirty="0" smtClean="0">
                <a:solidFill>
                  <a:schemeClr val="accent4">
                    <a:lumMod val="40000"/>
                    <a:lumOff val="60000"/>
                  </a:schemeClr>
                </a:solidFill>
              </a:rPr>
              <a:t>	</a:t>
            </a:r>
            <a:r>
              <a:rPr lang="en-US" b="1" i="1" dirty="0" smtClean="0">
                <a:solidFill>
                  <a:schemeClr val="accent4">
                    <a:lumMod val="40000"/>
                    <a:lumOff val="60000"/>
                  </a:schemeClr>
                </a:solidFill>
              </a:rPr>
              <a:t>Action&lt;T</a:t>
            </a:r>
            <a:r>
              <a:rPr lang="en-US" b="1" i="1" dirty="0" smtClean="0">
                <a:solidFill>
                  <a:schemeClr val="accent4">
                    <a:lumMod val="40000"/>
                    <a:lumOff val="60000"/>
                  </a:schemeClr>
                </a:solidFill>
              </a:rPr>
              <a:t>&gt; action</a:t>
            </a:r>
            <a:r>
              <a:rPr lang="en-US" b="1" i="1" dirty="0" smtClean="0"/>
              <a:t>)</a:t>
            </a:r>
          </a:p>
          <a:p>
            <a:pPr>
              <a:buNone/>
            </a:pPr>
            <a:endParaRPr lang="en-US" b="1" i="1" dirty="0" smtClean="0"/>
          </a:p>
          <a:p>
            <a:pPr>
              <a:buNone/>
            </a:pPr>
            <a:r>
              <a:rPr lang="en-US" dirty="0" smtClean="0"/>
              <a:t>public static </a:t>
            </a:r>
            <a:r>
              <a:rPr lang="en-US" b="1" dirty="0" smtClean="0"/>
              <a:t>T </a:t>
            </a:r>
            <a:r>
              <a:rPr lang="en-US" b="1" dirty="0" smtClean="0">
                <a:solidFill>
                  <a:srgbClr val="FFFF00"/>
                </a:solidFill>
              </a:rPr>
              <a:t>Find</a:t>
            </a:r>
            <a:r>
              <a:rPr lang="en-US" b="1" dirty="0" smtClean="0"/>
              <a:t>&lt;T&gt;(T[] </a:t>
            </a:r>
            <a:r>
              <a:rPr lang="en-US" b="1" i="1" dirty="0" smtClean="0"/>
              <a:t>array, </a:t>
            </a:r>
            <a:r>
              <a:rPr lang="en-US" b="1" i="1" dirty="0" err="1" smtClean="0">
                <a:solidFill>
                  <a:schemeClr val="accent4">
                    <a:lumMod val="40000"/>
                    <a:lumOff val="60000"/>
                  </a:schemeClr>
                </a:solidFill>
              </a:rPr>
              <a:t>System.Predicate</a:t>
            </a:r>
            <a:r>
              <a:rPr lang="en-US" b="1" i="1" dirty="0" smtClean="0">
                <a:solidFill>
                  <a:schemeClr val="accent4">
                    <a:lumMod val="40000"/>
                    <a:lumOff val="60000"/>
                  </a:schemeClr>
                </a:solidFill>
              </a:rPr>
              <a:t>&lt;T&gt; match</a:t>
            </a:r>
            <a:r>
              <a:rPr lang="en-US" b="1" i="1" dirty="0" smtClean="0"/>
              <a:t>)</a:t>
            </a:r>
          </a:p>
          <a:p>
            <a:pPr>
              <a:buNone/>
            </a:pPr>
            <a:endParaRPr lang="en-US" b="1" i="1" dirty="0" smtClean="0"/>
          </a:p>
          <a:p>
            <a:pPr>
              <a:buNone/>
            </a:pPr>
            <a:r>
              <a:rPr lang="fr-FR" dirty="0" smtClean="0"/>
              <a:t>public </a:t>
            </a:r>
            <a:r>
              <a:rPr lang="fr-FR" dirty="0" err="1" smtClean="0"/>
              <a:t>static</a:t>
            </a:r>
            <a:r>
              <a:rPr lang="fr-FR" dirty="0" smtClean="0"/>
              <a:t> </a:t>
            </a:r>
            <a:r>
              <a:rPr lang="fr-FR" b="1" dirty="0" err="1" smtClean="0"/>
              <a:t>void</a:t>
            </a:r>
            <a:r>
              <a:rPr lang="fr-FR" b="1" dirty="0" smtClean="0"/>
              <a:t> </a:t>
            </a:r>
            <a:r>
              <a:rPr lang="fr-FR" b="1" dirty="0" smtClean="0">
                <a:solidFill>
                  <a:srgbClr val="FFFF00"/>
                </a:solidFill>
              </a:rPr>
              <a:t>Sort</a:t>
            </a:r>
            <a:r>
              <a:rPr lang="fr-FR" b="1" dirty="0" smtClean="0"/>
              <a:t>&lt;T&gt;(T[] </a:t>
            </a:r>
            <a:r>
              <a:rPr lang="fr-FR" b="1" i="1" dirty="0" err="1" smtClean="0"/>
              <a:t>array</a:t>
            </a:r>
            <a:r>
              <a:rPr lang="fr-FR" b="1" i="1" dirty="0" smtClean="0"/>
              <a:t>, </a:t>
            </a:r>
            <a:r>
              <a:rPr lang="fr-FR" b="1" i="1" dirty="0" err="1" smtClean="0">
                <a:solidFill>
                  <a:schemeClr val="accent4">
                    <a:lumMod val="40000"/>
                    <a:lumOff val="60000"/>
                  </a:schemeClr>
                </a:solidFill>
              </a:rPr>
              <a:t>System.Comparison</a:t>
            </a:r>
            <a:r>
              <a:rPr lang="fr-FR" b="1" i="1" dirty="0" smtClean="0">
                <a:solidFill>
                  <a:schemeClr val="accent4">
                    <a:lumMod val="40000"/>
                    <a:lumOff val="60000"/>
                  </a:schemeClr>
                </a:solidFill>
              </a:rPr>
              <a:t>&lt;T&gt; </a:t>
            </a:r>
            <a:r>
              <a:rPr lang="fr-FR" b="1" i="1" dirty="0" err="1" smtClean="0">
                <a:solidFill>
                  <a:schemeClr val="accent4">
                    <a:lumMod val="40000"/>
                    <a:lumOff val="60000"/>
                  </a:schemeClr>
                </a:solidFill>
              </a:rPr>
              <a:t>comparison</a:t>
            </a:r>
            <a:r>
              <a:rPr lang="fr-FR" b="1" i="1" dirty="0" smtClean="0"/>
              <a: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
        <p:nvSpPr>
          <p:cNvPr id="5" name="Text Placeholder 4"/>
          <p:cNvSpPr>
            <a:spLocks noGrp="1"/>
          </p:cNvSpPr>
          <p:nvPr>
            <p:ph type="body" idx="1"/>
          </p:nvPr>
        </p:nvSpPr>
        <p:spPr/>
        <p:txBody>
          <a:bodyPr/>
          <a:lstStyle/>
          <a:p>
            <a:r>
              <a:rPr lang="en-US" dirty="0" smtClean="0"/>
              <a:t>Jim Wooley</a:t>
            </a:r>
          </a:p>
          <a:p>
            <a:r>
              <a:rPr lang="en-US" dirty="0" smtClean="0">
                <a:hlinkClick r:id="rId2"/>
              </a:rPr>
              <a:t>www.ThinqLinq.com</a:t>
            </a:r>
            <a:endParaRPr lang="en-US" dirty="0" smtClean="0"/>
          </a:p>
          <a:p>
            <a:r>
              <a:rPr lang="en-US" dirty="0" smtClean="0">
                <a:hlinkClick r:id="rId3"/>
              </a:rPr>
              <a:t>www.LinqInAction.net</a:t>
            </a:r>
            <a:r>
              <a:rPr lang="en-US" dirty="0" smtClean="0"/>
              <a:t> </a:t>
            </a:r>
            <a:endParaRPr lang="en-US" dirty="0"/>
          </a:p>
        </p:txBody>
      </p:sp>
      <p:pic>
        <p:nvPicPr>
          <p:cNvPr id="6" name="Picture 5" descr="LinqInActionCover.jpg"/>
          <p:cNvPicPr>
            <a:picLocks noChangeAspect="1"/>
          </p:cNvPicPr>
          <p:nvPr/>
        </p:nvPicPr>
        <p:blipFill>
          <a:blip r:embed="rId4"/>
          <a:stretch>
            <a:fillRect/>
          </a:stretch>
        </p:blipFill>
        <p:spPr>
          <a:xfrm>
            <a:off x="3886200" y="4191000"/>
            <a:ext cx="1428750" cy="17907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31</TotalTime>
  <Words>71</Words>
  <Application>Microsoft Office PowerPoint</Application>
  <PresentationFormat>On-screen Show (4:3)</PresentationFormat>
  <Paragraphs>38</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Apex</vt:lpstr>
      <vt:lpstr>Delegates Lambdas and Expressions, Oh My!</vt:lpstr>
      <vt:lpstr>Delegates</vt:lpstr>
      <vt:lpstr>Demo</vt:lpstr>
      <vt:lpstr>Some predefined delegates</vt:lpstr>
      <vt:lpstr>Common Uses</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Delegates Lambdas and Expressions, Oh My!</dc:title>
  <dc:creator>Jim</dc:creator>
  <cp:lastModifiedBy>Jim</cp:lastModifiedBy>
  <cp:revision>4</cp:revision>
  <dcterms:created xsi:type="dcterms:W3CDTF">2008-08-04T01:34:42Z</dcterms:created>
  <dcterms:modified xsi:type="dcterms:W3CDTF">2008-08-04T02:06:11Z</dcterms:modified>
</cp:coreProperties>
</file>