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7"/>
  </p:notesMasterIdLst>
  <p:sldIdLst>
    <p:sldId id="256" r:id="rId2"/>
    <p:sldId id="257" r:id="rId3"/>
    <p:sldId id="267" r:id="rId4"/>
    <p:sldId id="268" r:id="rId5"/>
    <p:sldId id="271" r:id="rId6"/>
    <p:sldId id="269" r:id="rId7"/>
    <p:sldId id="259" r:id="rId8"/>
    <p:sldId id="272" r:id="rId9"/>
    <p:sldId id="258" r:id="rId10"/>
    <p:sldId id="274" r:id="rId11"/>
    <p:sldId id="273" r:id="rId12"/>
    <p:sldId id="275" r:id="rId13"/>
    <p:sldId id="276" r:id="rId14"/>
    <p:sldId id="277" r:id="rId15"/>
    <p:sldId id="264" r:id="rId16"/>
    <p:sldId id="282" r:id="rId17"/>
    <p:sldId id="266" r:id="rId18"/>
    <p:sldId id="280" r:id="rId19"/>
    <p:sldId id="281" r:id="rId20"/>
    <p:sldId id="262" r:id="rId21"/>
    <p:sldId id="263" r:id="rId22"/>
    <p:sldId id="278" r:id="rId23"/>
    <p:sldId id="279" r:id="rId24"/>
    <p:sldId id="265" r:id="rId25"/>
    <p:sldId id="261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1" autoAdjust="0"/>
    <p:restoredTop sz="97458" autoAdjust="0"/>
  </p:normalViewPr>
  <p:slideViewPr>
    <p:cSldViewPr>
      <p:cViewPr>
        <p:scale>
          <a:sx n="70" d="100"/>
          <a:sy n="70" d="100"/>
        </p:scale>
        <p:origin x="-642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1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rojects\speedmeter\trunk\Documentation\Test%20Results\BlogEngine_Failover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krupnov\Application%20Data\EclipseWS\Velocity\Documentation\Test%20Results\SessionState_Compare_Scalability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Indexed </a:t>
            </a:r>
            <a:r>
              <a:rPr lang="en-US" dirty="0" err="1"/>
              <a:t>vs</a:t>
            </a:r>
            <a:r>
              <a:rPr lang="en-US" baseline="0" dirty="0"/>
              <a:t> </a:t>
            </a:r>
            <a:r>
              <a:rPr lang="en-US" baseline="0" dirty="0" smtClean="0"/>
              <a:t>non-Indexed joining 10 records with </a:t>
            </a:r>
            <a:r>
              <a:rPr lang="en-US" baseline="0" dirty="0" err="1" smtClean="0"/>
              <a:t>n^x</a:t>
            </a:r>
            <a:r>
              <a:rPr lang="en-US" baseline="0" dirty="0" smtClean="0"/>
              <a:t> records</a:t>
            </a:r>
            <a:endParaRPr lang="en-US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Indexed</c:v>
                </c:pt>
              </c:strCache>
            </c:strRef>
          </c:tx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10^3</c:v>
                </c:pt>
                <c:pt idx="1">
                  <c:v>10^4</c:v>
                </c:pt>
                <c:pt idx="2">
                  <c:v>10^5</c:v>
                </c:pt>
                <c:pt idx="3">
                  <c:v>10^6</c:v>
                </c:pt>
                <c:pt idx="4">
                  <c:v>10^7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</c:v>
                </c:pt>
                <c:pt idx="1">
                  <c:v>17</c:v>
                </c:pt>
                <c:pt idx="2">
                  <c:v>14</c:v>
                </c:pt>
                <c:pt idx="3">
                  <c:v>15</c:v>
                </c:pt>
                <c:pt idx="4">
                  <c:v>16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NonIndexed</c:v>
                </c:pt>
              </c:strCache>
            </c:strRef>
          </c:tx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10^3</c:v>
                </c:pt>
                <c:pt idx="1">
                  <c:v>10^4</c:v>
                </c:pt>
                <c:pt idx="2">
                  <c:v>10^5</c:v>
                </c:pt>
                <c:pt idx="3">
                  <c:v>10^6</c:v>
                </c:pt>
                <c:pt idx="4">
                  <c:v>10^7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</c:v>
                </c:pt>
                <c:pt idx="1">
                  <c:v>8</c:v>
                </c:pt>
                <c:pt idx="2">
                  <c:v>27</c:v>
                </c:pt>
                <c:pt idx="3">
                  <c:v>87</c:v>
                </c:pt>
                <c:pt idx="4">
                  <c:v>357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447104"/>
        <c:axId val="88936384"/>
      </c:lineChart>
      <c:catAx>
        <c:axId val="94447104"/>
        <c:scaling>
          <c:orientation val="minMax"/>
        </c:scaling>
        <c:delete val="0"/>
        <c:axPos val="b"/>
        <c:majorTickMark val="none"/>
        <c:minorTickMark val="none"/>
        <c:tickLblPos val="nextTo"/>
        <c:crossAx val="88936384"/>
        <c:crosses val="autoZero"/>
        <c:auto val="1"/>
        <c:lblAlgn val="ctr"/>
        <c:lblOffset val="100"/>
        <c:noMultiLvlLbl val="0"/>
      </c:catAx>
      <c:valAx>
        <c:axId val="88936384"/>
        <c:scaling>
          <c:orientation val="minMax"/>
          <c:max val="10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Mili-Seconds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9444710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4 KB objects, </a:t>
            </a:r>
            <a:r>
              <a:rPr lang="en-US" sz="1400" b="1" i="0" u="none" strike="noStrike" baseline="0"/>
              <a:t>Throughput,</a:t>
            </a:r>
            <a:r>
              <a:rPr lang="en-US" sz="1400"/>
              <a:t> Requests / sec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ymbol val="none"/>
          </c:marker>
          <c:trendline>
            <c:name>Without Velocity</c:name>
            <c:spPr>
              <a:ln w="28575">
                <a:solidFill>
                  <a:schemeClr val="accent1"/>
                </a:solidFill>
              </a:ln>
            </c:spPr>
            <c:trendlineType val="movingAvg"/>
            <c:period val="5"/>
            <c:dispRSqr val="0"/>
            <c:dispEq val="0"/>
          </c:trendline>
          <c:xVal>
            <c:numRef>
              <c:f>'Data, SQL, 4K'!$B$2:$B$97</c:f>
              <c:numCache>
                <c:formatCode>mm:ss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1.7581018518518746E-4</c:v>
                </c:pt>
                <c:pt idx="18">
                  <c:v>3.5162037037037052E-4</c:v>
                </c:pt>
                <c:pt idx="19">
                  <c:v>5.2743055555555583E-4</c:v>
                </c:pt>
                <c:pt idx="20">
                  <c:v>7.0324074074074473E-4</c:v>
                </c:pt>
                <c:pt idx="21">
                  <c:v>8.7905092592594175E-4</c:v>
                </c:pt>
                <c:pt idx="22">
                  <c:v>1.0548611111111121E-3</c:v>
                </c:pt>
                <c:pt idx="23">
                  <c:v>1.2306712962962959E-3</c:v>
                </c:pt>
                <c:pt idx="24">
                  <c:v>1.4064814814814866E-3</c:v>
                </c:pt>
                <c:pt idx="25">
                  <c:v>1.5822916666666785E-3</c:v>
                </c:pt>
                <c:pt idx="26">
                  <c:v>1.7581018518518707E-3</c:v>
                </c:pt>
                <c:pt idx="27">
                  <c:v>1.9339120370370471E-3</c:v>
                </c:pt>
                <c:pt idx="28">
                  <c:v>2.1097222222222489E-3</c:v>
                </c:pt>
                <c:pt idx="29">
                  <c:v>2.2855324074074479E-3</c:v>
                </c:pt>
                <c:pt idx="30">
                  <c:v>2.4613425925926152E-3</c:v>
                </c:pt>
                <c:pt idx="31">
                  <c:v>2.6371527777778103E-3</c:v>
                </c:pt>
                <c:pt idx="32">
                  <c:v>2.8129629629629702E-3</c:v>
                </c:pt>
                <c:pt idx="33">
                  <c:v>2.9887731481481796E-3</c:v>
                </c:pt>
                <c:pt idx="34">
                  <c:v>3.1645833333333586E-3</c:v>
                </c:pt>
                <c:pt idx="35">
                  <c:v>3.3403935185185567E-3</c:v>
                </c:pt>
                <c:pt idx="36">
                  <c:v>3.5162037037037037E-3</c:v>
                </c:pt>
                <c:pt idx="37">
                  <c:v>3.6920138888888892E-3</c:v>
                </c:pt>
                <c:pt idx="38">
                  <c:v>3.8678240740741012E-3</c:v>
                </c:pt>
                <c:pt idx="39">
                  <c:v>4.0436342592592555E-3</c:v>
                </c:pt>
                <c:pt idx="40">
                  <c:v>4.2194444444444944E-3</c:v>
                </c:pt>
                <c:pt idx="41">
                  <c:v>4.3952546296296404E-3</c:v>
                </c:pt>
                <c:pt idx="42">
                  <c:v>4.5710648148148932E-3</c:v>
                </c:pt>
                <c:pt idx="43">
                  <c:v>4.746875000000041E-3</c:v>
                </c:pt>
                <c:pt idx="44">
                  <c:v>4.9226851851852183E-3</c:v>
                </c:pt>
                <c:pt idx="45">
                  <c:v>5.0984953703703826E-3</c:v>
                </c:pt>
                <c:pt idx="46">
                  <c:v>5.2743055555555564E-3</c:v>
                </c:pt>
                <c:pt idx="47">
                  <c:v>5.4501157407407423E-3</c:v>
                </c:pt>
                <c:pt idx="48">
                  <c:v>5.6259259259259266E-3</c:v>
                </c:pt>
                <c:pt idx="49">
                  <c:v>5.8017361111111819E-3</c:v>
                </c:pt>
                <c:pt idx="50">
                  <c:v>5.9775462962962994E-3</c:v>
                </c:pt>
                <c:pt idx="51">
                  <c:v>6.1533564814815244E-3</c:v>
                </c:pt>
                <c:pt idx="52">
                  <c:v>6.3291666666666704E-3</c:v>
                </c:pt>
                <c:pt idx="53">
                  <c:v>6.5049768518518495E-3</c:v>
                </c:pt>
                <c:pt idx="54">
                  <c:v>6.6807870370370415E-3</c:v>
                </c:pt>
                <c:pt idx="55">
                  <c:v>6.8565972222222509E-3</c:v>
                </c:pt>
                <c:pt idx="56">
                  <c:v>7.0324074074074134E-3</c:v>
                </c:pt>
                <c:pt idx="57">
                  <c:v>7.2082175925926801E-3</c:v>
                </c:pt>
                <c:pt idx="58">
                  <c:v>7.3840277777777784E-3</c:v>
                </c:pt>
                <c:pt idx="59">
                  <c:v>7.5598379629629956E-3</c:v>
                </c:pt>
                <c:pt idx="60">
                  <c:v>7.7356481481482371E-3</c:v>
                </c:pt>
                <c:pt idx="61">
                  <c:v>7.9114583333334213E-3</c:v>
                </c:pt>
                <c:pt idx="62">
                  <c:v>8.0872685185185249E-3</c:v>
                </c:pt>
                <c:pt idx="63">
                  <c:v>8.263078703703703E-3</c:v>
                </c:pt>
                <c:pt idx="64">
                  <c:v>8.4388888888888968E-3</c:v>
                </c:pt>
                <c:pt idx="65">
                  <c:v>8.6146990740740767E-3</c:v>
                </c:pt>
                <c:pt idx="66">
                  <c:v>8.7905092592594023E-3</c:v>
                </c:pt>
                <c:pt idx="67">
                  <c:v>8.9663194444444747E-3</c:v>
                </c:pt>
                <c:pt idx="68">
                  <c:v>9.1421296296297101E-3</c:v>
                </c:pt>
                <c:pt idx="69">
                  <c:v>9.3179398148149281E-3</c:v>
                </c:pt>
                <c:pt idx="70">
                  <c:v>9.4937500000000768E-3</c:v>
                </c:pt>
                <c:pt idx="71">
                  <c:v>9.6695601851852792E-3</c:v>
                </c:pt>
                <c:pt idx="72">
                  <c:v>9.8453703703703724E-3</c:v>
                </c:pt>
                <c:pt idx="73">
                  <c:v>1.0021180555555583E-2</c:v>
                </c:pt>
                <c:pt idx="74">
                  <c:v>1.0196990740740736E-2</c:v>
                </c:pt>
                <c:pt idx="75">
                  <c:v>1.0372800925925926E-2</c:v>
                </c:pt>
                <c:pt idx="76">
                  <c:v>1.054861111111112E-2</c:v>
                </c:pt>
                <c:pt idx="77">
                  <c:v>1.0724421296296461E-2</c:v>
                </c:pt>
                <c:pt idx="78">
                  <c:v>1.0900231481481481E-2</c:v>
                </c:pt>
                <c:pt idx="79">
                  <c:v>1.1076041666666744E-2</c:v>
                </c:pt>
                <c:pt idx="80">
                  <c:v>1.1251851851851881E-2</c:v>
                </c:pt>
                <c:pt idx="81">
                  <c:v>1.1427662037037118E-2</c:v>
                </c:pt>
                <c:pt idx="82">
                  <c:v>1.1603472222222366E-2</c:v>
                </c:pt>
                <c:pt idx="83">
                  <c:v>1.1779282407407405E-2</c:v>
                </c:pt>
                <c:pt idx="84">
                  <c:v>1.1955092592592595E-2</c:v>
                </c:pt>
                <c:pt idx="85">
                  <c:v>1.2130902777777779E-2</c:v>
                </c:pt>
                <c:pt idx="86">
                  <c:v>1.2306712962962962E-2</c:v>
                </c:pt>
                <c:pt idx="87">
                  <c:v>1.2482523148148274E-2</c:v>
                </c:pt>
                <c:pt idx="88">
                  <c:v>1.2658333333333339E-2</c:v>
                </c:pt>
                <c:pt idx="89">
                  <c:v>1.2834143518518543E-2</c:v>
                </c:pt>
                <c:pt idx="90">
                  <c:v>1.3009953703703702E-2</c:v>
                </c:pt>
                <c:pt idx="91">
                  <c:v>1.3185763888888901E-2</c:v>
                </c:pt>
                <c:pt idx="92">
                  <c:v>1.336157407407418E-2</c:v>
                </c:pt>
                <c:pt idx="93">
                  <c:v>1.3537384259259315E-2</c:v>
                </c:pt>
                <c:pt idx="94">
                  <c:v>1.3713194444444443E-2</c:v>
                </c:pt>
                <c:pt idx="95">
                  <c:v>1.3889004629629704E-2</c:v>
                </c:pt>
              </c:numCache>
            </c:numRef>
          </c:xVal>
          <c:yVal>
            <c:numRef>
              <c:f>'Data, SQL, 4K'!$D$2:$D$97</c:f>
              <c:numCache>
                <c:formatCode>General</c:formatCode>
                <c:ptCount val="96"/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44.5</c:v>
                </c:pt>
                <c:pt idx="18">
                  <c:v>121.8</c:v>
                </c:pt>
                <c:pt idx="19">
                  <c:v>222.3</c:v>
                </c:pt>
                <c:pt idx="20">
                  <c:v>259.3</c:v>
                </c:pt>
                <c:pt idx="21">
                  <c:v>258.2</c:v>
                </c:pt>
                <c:pt idx="22">
                  <c:v>261.10000000000002</c:v>
                </c:pt>
                <c:pt idx="23">
                  <c:v>256.89999999999969</c:v>
                </c:pt>
                <c:pt idx="24">
                  <c:v>257.8</c:v>
                </c:pt>
                <c:pt idx="25">
                  <c:v>261.7</c:v>
                </c:pt>
                <c:pt idx="26">
                  <c:v>305.7</c:v>
                </c:pt>
                <c:pt idx="27">
                  <c:v>384.5</c:v>
                </c:pt>
                <c:pt idx="28">
                  <c:v>470.7</c:v>
                </c:pt>
                <c:pt idx="29">
                  <c:v>500.6</c:v>
                </c:pt>
                <c:pt idx="30">
                  <c:v>514.5</c:v>
                </c:pt>
                <c:pt idx="31">
                  <c:v>496.2</c:v>
                </c:pt>
                <c:pt idx="32">
                  <c:v>514.20000000000005</c:v>
                </c:pt>
                <c:pt idx="33">
                  <c:v>488.5</c:v>
                </c:pt>
                <c:pt idx="34">
                  <c:v>504.8</c:v>
                </c:pt>
                <c:pt idx="35">
                  <c:v>526.29999999999995</c:v>
                </c:pt>
                <c:pt idx="36">
                  <c:v>608.70000000000005</c:v>
                </c:pt>
                <c:pt idx="37">
                  <c:v>683.5</c:v>
                </c:pt>
                <c:pt idx="38">
                  <c:v>710</c:v>
                </c:pt>
                <c:pt idx="39">
                  <c:v>680.5</c:v>
                </c:pt>
                <c:pt idx="40">
                  <c:v>690</c:v>
                </c:pt>
                <c:pt idx="41">
                  <c:v>706.2</c:v>
                </c:pt>
                <c:pt idx="42">
                  <c:v>712</c:v>
                </c:pt>
                <c:pt idx="43">
                  <c:v>692.7</c:v>
                </c:pt>
                <c:pt idx="44">
                  <c:v>646.79999999999995</c:v>
                </c:pt>
                <c:pt idx="45">
                  <c:v>604.1</c:v>
                </c:pt>
                <c:pt idx="46">
                  <c:v>777.3</c:v>
                </c:pt>
                <c:pt idx="47">
                  <c:v>755.9</c:v>
                </c:pt>
                <c:pt idx="48">
                  <c:v>745.2</c:v>
                </c:pt>
                <c:pt idx="49">
                  <c:v>734.1</c:v>
                </c:pt>
                <c:pt idx="50">
                  <c:v>737.1</c:v>
                </c:pt>
                <c:pt idx="51">
                  <c:v>799</c:v>
                </c:pt>
                <c:pt idx="52">
                  <c:v>814.9</c:v>
                </c:pt>
                <c:pt idx="53">
                  <c:v>746.8</c:v>
                </c:pt>
                <c:pt idx="54">
                  <c:v>761</c:v>
                </c:pt>
                <c:pt idx="55">
                  <c:v>782.1</c:v>
                </c:pt>
                <c:pt idx="56">
                  <c:v>868.3</c:v>
                </c:pt>
                <c:pt idx="57">
                  <c:v>810.8</c:v>
                </c:pt>
                <c:pt idx="58">
                  <c:v>781.1</c:v>
                </c:pt>
                <c:pt idx="59">
                  <c:v>851.7</c:v>
                </c:pt>
                <c:pt idx="60">
                  <c:v>781.8</c:v>
                </c:pt>
                <c:pt idx="61">
                  <c:v>845.1</c:v>
                </c:pt>
                <c:pt idx="62">
                  <c:v>835.6</c:v>
                </c:pt>
                <c:pt idx="63">
                  <c:v>499.3</c:v>
                </c:pt>
                <c:pt idx="64">
                  <c:v>775.6</c:v>
                </c:pt>
                <c:pt idx="65">
                  <c:v>813.4</c:v>
                </c:pt>
                <c:pt idx="66">
                  <c:v>785.9</c:v>
                </c:pt>
                <c:pt idx="67">
                  <c:v>801.4</c:v>
                </c:pt>
                <c:pt idx="68">
                  <c:v>842.4</c:v>
                </c:pt>
                <c:pt idx="69">
                  <c:v>837.9</c:v>
                </c:pt>
                <c:pt idx="70">
                  <c:v>871.8</c:v>
                </c:pt>
                <c:pt idx="71">
                  <c:v>804.7</c:v>
                </c:pt>
                <c:pt idx="72">
                  <c:v>871.7</c:v>
                </c:pt>
                <c:pt idx="73">
                  <c:v>803.5</c:v>
                </c:pt>
                <c:pt idx="74">
                  <c:v>869.8</c:v>
                </c:pt>
                <c:pt idx="75">
                  <c:v>881.3</c:v>
                </c:pt>
                <c:pt idx="76">
                  <c:v>834.3</c:v>
                </c:pt>
                <c:pt idx="77">
                  <c:v>900.2</c:v>
                </c:pt>
                <c:pt idx="78">
                  <c:v>819.5</c:v>
                </c:pt>
                <c:pt idx="79">
                  <c:v>961.4</c:v>
                </c:pt>
                <c:pt idx="80">
                  <c:v>598.6</c:v>
                </c:pt>
                <c:pt idx="81">
                  <c:v>813.9</c:v>
                </c:pt>
                <c:pt idx="82">
                  <c:v>914.4</c:v>
                </c:pt>
                <c:pt idx="83">
                  <c:v>869.7</c:v>
                </c:pt>
                <c:pt idx="84">
                  <c:v>868.8</c:v>
                </c:pt>
                <c:pt idx="85">
                  <c:v>941.8</c:v>
                </c:pt>
                <c:pt idx="86">
                  <c:v>836.7</c:v>
                </c:pt>
                <c:pt idx="87">
                  <c:v>882.1</c:v>
                </c:pt>
                <c:pt idx="88">
                  <c:v>940.8</c:v>
                </c:pt>
                <c:pt idx="89">
                  <c:v>878.9</c:v>
                </c:pt>
                <c:pt idx="90">
                  <c:v>870.5</c:v>
                </c:pt>
                <c:pt idx="91">
                  <c:v>892</c:v>
                </c:pt>
                <c:pt idx="92">
                  <c:v>862.1</c:v>
                </c:pt>
                <c:pt idx="93">
                  <c:v>831.1</c:v>
                </c:pt>
                <c:pt idx="94">
                  <c:v>834.4</c:v>
                </c:pt>
                <c:pt idx="95">
                  <c:v>1000.6840000000005</c:v>
                </c:pt>
              </c:numCache>
            </c:numRef>
          </c:yVal>
          <c:smooth val="0"/>
        </c:ser>
        <c:ser>
          <c:idx val="1"/>
          <c:order val="1"/>
          <c:spPr>
            <a:ln w="28575">
              <a:noFill/>
            </a:ln>
          </c:spPr>
          <c:marker>
            <c:symbol val="none"/>
          </c:marker>
          <c:trendline>
            <c:name>With Velocity</c:name>
            <c:spPr>
              <a:ln w="28575">
                <a:solidFill>
                  <a:schemeClr val="accent2"/>
                </a:solidFill>
              </a:ln>
            </c:spPr>
            <c:trendlineType val="movingAvg"/>
            <c:period val="14"/>
            <c:dispRSqr val="0"/>
            <c:dispEq val="0"/>
          </c:trendline>
          <c:xVal>
            <c:numRef>
              <c:f>'Data, Velocity, 4K'!$B$2:$B$161</c:f>
              <c:numCache>
                <c:formatCode>mm:ss</c:formatCode>
                <c:ptCount val="1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9.7097936863038288E-5</c:v>
                </c:pt>
                <c:pt idx="18">
                  <c:v>1.9419587372607709E-4</c:v>
                </c:pt>
                <c:pt idx="19">
                  <c:v>2.9129381058911295E-4</c:v>
                </c:pt>
                <c:pt idx="20">
                  <c:v>3.8839174745215462E-4</c:v>
                </c:pt>
                <c:pt idx="21">
                  <c:v>4.8548968431518804E-4</c:v>
                </c:pt>
                <c:pt idx="22">
                  <c:v>5.8258762117822536E-4</c:v>
                </c:pt>
                <c:pt idx="23">
                  <c:v>6.7968555804127082E-4</c:v>
                </c:pt>
                <c:pt idx="24">
                  <c:v>7.7678349490430023E-4</c:v>
                </c:pt>
                <c:pt idx="25">
                  <c:v>8.7388143176733864E-4</c:v>
                </c:pt>
                <c:pt idx="26">
                  <c:v>9.7097936863038031E-4</c:v>
                </c:pt>
                <c:pt idx="27">
                  <c:v>1.0680773054934233E-3</c:v>
                </c:pt>
                <c:pt idx="28">
                  <c:v>1.1651752423564503E-3</c:v>
                </c:pt>
                <c:pt idx="29">
                  <c:v>1.2622731792194901E-3</c:v>
                </c:pt>
                <c:pt idx="30">
                  <c:v>1.359371116082533E-3</c:v>
                </c:pt>
                <c:pt idx="31">
                  <c:v>1.4564690529455639E-3</c:v>
                </c:pt>
                <c:pt idx="32">
                  <c:v>1.5535669898086113E-3</c:v>
                </c:pt>
                <c:pt idx="33">
                  <c:v>1.6506649266716591E-3</c:v>
                </c:pt>
                <c:pt idx="34">
                  <c:v>1.7477628635346851E-3</c:v>
                </c:pt>
                <c:pt idx="35">
                  <c:v>1.8448608003977301E-3</c:v>
                </c:pt>
                <c:pt idx="36">
                  <c:v>1.9419587372607652E-3</c:v>
                </c:pt>
                <c:pt idx="37">
                  <c:v>2.0390566741237777E-3</c:v>
                </c:pt>
                <c:pt idx="38">
                  <c:v>2.1361546109868288E-3</c:v>
                </c:pt>
                <c:pt idx="39">
                  <c:v>2.2332525478498772E-3</c:v>
                </c:pt>
                <c:pt idx="40">
                  <c:v>2.3303504847129006E-3</c:v>
                </c:pt>
                <c:pt idx="41">
                  <c:v>2.4274484215759391E-3</c:v>
                </c:pt>
                <c:pt idx="42">
                  <c:v>2.5245463584390049E-3</c:v>
                </c:pt>
                <c:pt idx="43">
                  <c:v>2.6216442953020391E-3</c:v>
                </c:pt>
                <c:pt idx="44">
                  <c:v>2.7187422321650612E-3</c:v>
                </c:pt>
                <c:pt idx="45">
                  <c:v>2.8158401690280767E-3</c:v>
                </c:pt>
                <c:pt idx="46">
                  <c:v>2.9129381058911278E-3</c:v>
                </c:pt>
                <c:pt idx="47">
                  <c:v>3.010036042754191E-3</c:v>
                </c:pt>
                <c:pt idx="48">
                  <c:v>3.1071339796172404E-3</c:v>
                </c:pt>
                <c:pt idx="49">
                  <c:v>3.2042319164802698E-3</c:v>
                </c:pt>
                <c:pt idx="50">
                  <c:v>3.3013298533432801E-3</c:v>
                </c:pt>
                <c:pt idx="51">
                  <c:v>3.3984277902063503E-3</c:v>
                </c:pt>
                <c:pt idx="52">
                  <c:v>3.4955257270693823E-3</c:v>
                </c:pt>
                <c:pt idx="53">
                  <c:v>3.5926236639324061E-3</c:v>
                </c:pt>
                <c:pt idx="54">
                  <c:v>3.6897216007954789E-3</c:v>
                </c:pt>
                <c:pt idx="55">
                  <c:v>3.7868195376584888E-3</c:v>
                </c:pt>
                <c:pt idx="56">
                  <c:v>3.883917474521539E-3</c:v>
                </c:pt>
                <c:pt idx="57">
                  <c:v>3.9810154113845402E-3</c:v>
                </c:pt>
                <c:pt idx="58">
                  <c:v>4.0781133482475805E-3</c:v>
                </c:pt>
                <c:pt idx="59">
                  <c:v>4.1752112851106806E-3</c:v>
                </c:pt>
                <c:pt idx="60">
                  <c:v>4.2723092219737182E-3</c:v>
                </c:pt>
                <c:pt idx="61">
                  <c:v>4.3694071588366926E-3</c:v>
                </c:pt>
                <c:pt idx="62">
                  <c:v>4.4665050956997718E-3</c:v>
                </c:pt>
                <c:pt idx="63">
                  <c:v>4.5636030325628164E-3</c:v>
                </c:pt>
                <c:pt idx="64">
                  <c:v>4.6607009694257856E-3</c:v>
                </c:pt>
                <c:pt idx="65">
                  <c:v>4.7577989062888414E-3</c:v>
                </c:pt>
                <c:pt idx="66">
                  <c:v>4.8548968431518773E-3</c:v>
                </c:pt>
                <c:pt idx="67">
                  <c:v>4.9519947800149757E-3</c:v>
                </c:pt>
                <c:pt idx="68">
                  <c:v>5.0490927168779934E-3</c:v>
                </c:pt>
                <c:pt idx="69">
                  <c:v>5.1461906537409894E-3</c:v>
                </c:pt>
                <c:pt idx="70">
                  <c:v>5.2432885906040991E-3</c:v>
                </c:pt>
                <c:pt idx="71">
                  <c:v>5.3403865274670673E-3</c:v>
                </c:pt>
                <c:pt idx="72">
                  <c:v>5.4374844643301458E-3</c:v>
                </c:pt>
                <c:pt idx="73">
                  <c:v>5.5345824011931947E-3</c:v>
                </c:pt>
                <c:pt idx="74">
                  <c:v>5.6316803380561924E-3</c:v>
                </c:pt>
                <c:pt idx="75">
                  <c:v>5.728778274919237E-3</c:v>
                </c:pt>
                <c:pt idx="76">
                  <c:v>5.8258762117822495E-3</c:v>
                </c:pt>
                <c:pt idx="77">
                  <c:v>5.9229741486452846E-3</c:v>
                </c:pt>
                <c:pt idx="78">
                  <c:v>6.0200720855083994E-3</c:v>
                </c:pt>
                <c:pt idx="79">
                  <c:v>6.1171700223713807E-3</c:v>
                </c:pt>
                <c:pt idx="80">
                  <c:v>6.21426795923444E-3</c:v>
                </c:pt>
                <c:pt idx="81">
                  <c:v>6.3113658960974404E-3</c:v>
                </c:pt>
                <c:pt idx="82">
                  <c:v>6.4084638329605439E-3</c:v>
                </c:pt>
                <c:pt idx="83">
                  <c:v>6.5055617698235669E-3</c:v>
                </c:pt>
                <c:pt idx="84">
                  <c:v>6.6026597066865533E-3</c:v>
                </c:pt>
                <c:pt idx="85">
                  <c:v>6.6997576435496439E-3</c:v>
                </c:pt>
                <c:pt idx="86">
                  <c:v>6.7968555804126937E-3</c:v>
                </c:pt>
                <c:pt idx="87">
                  <c:v>6.8939535172756724E-3</c:v>
                </c:pt>
                <c:pt idx="88">
                  <c:v>6.9910514541387768E-3</c:v>
                </c:pt>
                <c:pt idx="89">
                  <c:v>7.0881493910018249E-3</c:v>
                </c:pt>
                <c:pt idx="90">
                  <c:v>7.1852473278648426E-3</c:v>
                </c:pt>
                <c:pt idx="91">
                  <c:v>7.282345264727862E-3</c:v>
                </c:pt>
                <c:pt idx="92">
                  <c:v>7.3794432015909387E-3</c:v>
                </c:pt>
                <c:pt idx="93">
                  <c:v>7.4765411384539746E-3</c:v>
                </c:pt>
                <c:pt idx="94">
                  <c:v>7.5736390753169932E-3</c:v>
                </c:pt>
                <c:pt idx="95">
                  <c:v>7.6707370121800022E-3</c:v>
                </c:pt>
                <c:pt idx="96">
                  <c:v>7.7678349490430095E-3</c:v>
                </c:pt>
                <c:pt idx="97">
                  <c:v>7.8649328859060411E-3</c:v>
                </c:pt>
                <c:pt idx="98">
                  <c:v>7.9620308227690804E-3</c:v>
                </c:pt>
                <c:pt idx="99">
                  <c:v>8.0591287596321164E-3</c:v>
                </c:pt>
                <c:pt idx="100">
                  <c:v>8.1562266964951748E-3</c:v>
                </c:pt>
                <c:pt idx="101">
                  <c:v>8.253324633358268E-3</c:v>
                </c:pt>
                <c:pt idx="102">
                  <c:v>8.3504225702214097E-3</c:v>
                </c:pt>
                <c:pt idx="103">
                  <c:v>8.4475205070843572E-3</c:v>
                </c:pt>
                <c:pt idx="104">
                  <c:v>8.5446184439473029E-3</c:v>
                </c:pt>
                <c:pt idx="105">
                  <c:v>8.6417163808103423E-3</c:v>
                </c:pt>
                <c:pt idx="106">
                  <c:v>8.738814317673399E-3</c:v>
                </c:pt>
                <c:pt idx="107">
                  <c:v>8.8359122545365147E-3</c:v>
                </c:pt>
                <c:pt idx="108">
                  <c:v>8.9330101913994552E-3</c:v>
                </c:pt>
                <c:pt idx="109">
                  <c:v>9.0301081282624946E-3</c:v>
                </c:pt>
                <c:pt idx="110">
                  <c:v>9.1272060651255288E-3</c:v>
                </c:pt>
                <c:pt idx="111">
                  <c:v>9.2243040019885664E-3</c:v>
                </c:pt>
                <c:pt idx="112">
                  <c:v>9.3214019388516891E-3</c:v>
                </c:pt>
                <c:pt idx="113">
                  <c:v>9.4184998757147684E-3</c:v>
                </c:pt>
                <c:pt idx="114">
                  <c:v>9.515597812577832E-3</c:v>
                </c:pt>
                <c:pt idx="115">
                  <c:v>9.6126957494407708E-3</c:v>
                </c:pt>
                <c:pt idx="116">
                  <c:v>9.7097936863037547E-3</c:v>
                </c:pt>
                <c:pt idx="117">
                  <c:v>9.8068916231668565E-3</c:v>
                </c:pt>
                <c:pt idx="118">
                  <c:v>9.9039895600299601E-3</c:v>
                </c:pt>
                <c:pt idx="119">
                  <c:v>1.0001087496892883E-2</c:v>
                </c:pt>
                <c:pt idx="120">
                  <c:v>1.0098185433755905E-2</c:v>
                </c:pt>
                <c:pt idx="121">
                  <c:v>1.0195283370618938E-2</c:v>
                </c:pt>
                <c:pt idx="122">
                  <c:v>1.0292381307481981E-2</c:v>
                </c:pt>
                <c:pt idx="123">
                  <c:v>1.0389479244345204E-2</c:v>
                </c:pt>
                <c:pt idx="124">
                  <c:v>1.0486577181208169E-2</c:v>
                </c:pt>
                <c:pt idx="125">
                  <c:v>1.0583675118071196E-2</c:v>
                </c:pt>
                <c:pt idx="126">
                  <c:v>1.0680773054934211E-2</c:v>
                </c:pt>
                <c:pt idx="127">
                  <c:v>1.0777870991797242E-2</c:v>
                </c:pt>
                <c:pt idx="128">
                  <c:v>1.08749689286602E-2</c:v>
                </c:pt>
                <c:pt idx="129">
                  <c:v>1.0972066865523239E-2</c:v>
                </c:pt>
                <c:pt idx="130">
                  <c:v>1.1069164802386323E-2</c:v>
                </c:pt>
                <c:pt idx="131">
                  <c:v>1.1166262739249319E-2</c:v>
                </c:pt>
                <c:pt idx="132">
                  <c:v>1.1263360676112487E-2</c:v>
                </c:pt>
                <c:pt idx="133">
                  <c:v>1.1360458612975598E-2</c:v>
                </c:pt>
                <c:pt idx="134">
                  <c:v>1.1457556549838556E-2</c:v>
                </c:pt>
                <c:pt idx="135">
                  <c:v>1.155465448670148E-2</c:v>
                </c:pt>
                <c:pt idx="136">
                  <c:v>1.1651752423564509E-2</c:v>
                </c:pt>
                <c:pt idx="137">
                  <c:v>1.1748850360427731E-2</c:v>
                </c:pt>
                <c:pt idx="138">
                  <c:v>1.1845948297290665E-2</c:v>
                </c:pt>
                <c:pt idx="139">
                  <c:v>1.1943046234153702E-2</c:v>
                </c:pt>
                <c:pt idx="140">
                  <c:v>1.204014417101666E-2</c:v>
                </c:pt>
                <c:pt idx="141">
                  <c:v>1.2137242107879526E-2</c:v>
                </c:pt>
                <c:pt idx="142">
                  <c:v>1.223434004474273E-2</c:v>
                </c:pt>
                <c:pt idx="143">
                  <c:v>1.233143798160577E-2</c:v>
                </c:pt>
                <c:pt idx="144">
                  <c:v>1.2428535918468941E-2</c:v>
                </c:pt>
                <c:pt idx="145">
                  <c:v>1.2525633855331838E-2</c:v>
                </c:pt>
                <c:pt idx="146">
                  <c:v>1.2622731792194881E-2</c:v>
                </c:pt>
                <c:pt idx="147">
                  <c:v>1.2719829729058031E-2</c:v>
                </c:pt>
                <c:pt idx="148">
                  <c:v>1.281692766592096E-2</c:v>
                </c:pt>
                <c:pt idx="149">
                  <c:v>1.2914025602784091E-2</c:v>
                </c:pt>
                <c:pt idx="150">
                  <c:v>1.3011123539647127E-2</c:v>
                </c:pt>
                <c:pt idx="151">
                  <c:v>1.3108221476510144E-2</c:v>
                </c:pt>
                <c:pt idx="152">
                  <c:v>1.3205319413373183E-2</c:v>
                </c:pt>
                <c:pt idx="153">
                  <c:v>1.3302417350236208E-2</c:v>
                </c:pt>
                <c:pt idx="154">
                  <c:v>1.3399515287099231E-2</c:v>
                </c:pt>
                <c:pt idx="155">
                  <c:v>1.3496613223962221E-2</c:v>
                </c:pt>
                <c:pt idx="156">
                  <c:v>1.3593711160825283E-2</c:v>
                </c:pt>
                <c:pt idx="157">
                  <c:v>1.3690809097688505E-2</c:v>
                </c:pt>
                <c:pt idx="158">
                  <c:v>1.378790703455134E-2</c:v>
                </c:pt>
                <c:pt idx="159">
                  <c:v>1.3885004971414381E-2</c:v>
                </c:pt>
              </c:numCache>
            </c:numRef>
          </c:xVal>
          <c:yVal>
            <c:numRef>
              <c:f>'Data, Velocity, 4K'!$D$2:$D$161</c:f>
              <c:numCache>
                <c:formatCode>General</c:formatCode>
                <c:ptCount val="1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109.3</c:v>
                </c:pt>
                <c:pt idx="18">
                  <c:v>272.60000000000002</c:v>
                </c:pt>
                <c:pt idx="19">
                  <c:v>456.5</c:v>
                </c:pt>
                <c:pt idx="20">
                  <c:v>550.79999999999995</c:v>
                </c:pt>
                <c:pt idx="21">
                  <c:v>550.20000000000005</c:v>
                </c:pt>
                <c:pt idx="22">
                  <c:v>541.79999999999995</c:v>
                </c:pt>
                <c:pt idx="23">
                  <c:v>538.4</c:v>
                </c:pt>
                <c:pt idx="24">
                  <c:v>550.5</c:v>
                </c:pt>
                <c:pt idx="25">
                  <c:v>539.9</c:v>
                </c:pt>
                <c:pt idx="26">
                  <c:v>656.4</c:v>
                </c:pt>
                <c:pt idx="27">
                  <c:v>825.8</c:v>
                </c:pt>
                <c:pt idx="28">
                  <c:v>1004.4</c:v>
                </c:pt>
                <c:pt idx="29">
                  <c:v>1094.0999999999999</c:v>
                </c:pt>
                <c:pt idx="30">
                  <c:v>1099.0999999999999</c:v>
                </c:pt>
                <c:pt idx="31">
                  <c:v>1076.3</c:v>
                </c:pt>
                <c:pt idx="32">
                  <c:v>1071.2</c:v>
                </c:pt>
                <c:pt idx="33">
                  <c:v>1105.3</c:v>
                </c:pt>
                <c:pt idx="34">
                  <c:v>934.6</c:v>
                </c:pt>
                <c:pt idx="35">
                  <c:v>1203.5</c:v>
                </c:pt>
                <c:pt idx="36">
                  <c:v>1351.1</c:v>
                </c:pt>
                <c:pt idx="37">
                  <c:v>1555.6</c:v>
                </c:pt>
                <c:pt idx="38">
                  <c:v>1591.6</c:v>
                </c:pt>
                <c:pt idx="39">
                  <c:v>1655.6</c:v>
                </c:pt>
                <c:pt idx="40">
                  <c:v>1620.3</c:v>
                </c:pt>
                <c:pt idx="41">
                  <c:v>1587.9</c:v>
                </c:pt>
                <c:pt idx="42">
                  <c:v>1609.3</c:v>
                </c:pt>
                <c:pt idx="43">
                  <c:v>1643.2</c:v>
                </c:pt>
                <c:pt idx="44">
                  <c:v>1692</c:v>
                </c:pt>
                <c:pt idx="45">
                  <c:v>1914.7</c:v>
                </c:pt>
                <c:pt idx="46">
                  <c:v>2114.6999999999998</c:v>
                </c:pt>
                <c:pt idx="47">
                  <c:v>2140.8000000000002</c:v>
                </c:pt>
                <c:pt idx="48">
                  <c:v>2159.6</c:v>
                </c:pt>
                <c:pt idx="49">
                  <c:v>2089.1999999999998</c:v>
                </c:pt>
                <c:pt idx="50">
                  <c:v>2143.4</c:v>
                </c:pt>
                <c:pt idx="51">
                  <c:v>2186.9</c:v>
                </c:pt>
                <c:pt idx="52">
                  <c:v>2163.5</c:v>
                </c:pt>
                <c:pt idx="53">
                  <c:v>2270</c:v>
                </c:pt>
                <c:pt idx="54">
                  <c:v>2442.1999999999998</c:v>
                </c:pt>
                <c:pt idx="55">
                  <c:v>2401.1999999999998</c:v>
                </c:pt>
                <c:pt idx="56">
                  <c:v>2711.2</c:v>
                </c:pt>
                <c:pt idx="57">
                  <c:v>2686.6</c:v>
                </c:pt>
                <c:pt idx="58">
                  <c:v>2701.7</c:v>
                </c:pt>
                <c:pt idx="59">
                  <c:v>2712</c:v>
                </c:pt>
                <c:pt idx="60">
                  <c:v>2681.4</c:v>
                </c:pt>
                <c:pt idx="61">
                  <c:v>2702.4</c:v>
                </c:pt>
                <c:pt idx="62">
                  <c:v>1957.3</c:v>
                </c:pt>
                <c:pt idx="63">
                  <c:v>2906</c:v>
                </c:pt>
                <c:pt idx="64">
                  <c:v>3204.7</c:v>
                </c:pt>
                <c:pt idx="65">
                  <c:v>3214.9</c:v>
                </c:pt>
                <c:pt idx="66">
                  <c:v>3213.3</c:v>
                </c:pt>
                <c:pt idx="67">
                  <c:v>3267.7</c:v>
                </c:pt>
                <c:pt idx="68">
                  <c:v>3128.6</c:v>
                </c:pt>
                <c:pt idx="69">
                  <c:v>3155.7</c:v>
                </c:pt>
                <c:pt idx="70">
                  <c:v>3289.4</c:v>
                </c:pt>
                <c:pt idx="71">
                  <c:v>3319.8</c:v>
                </c:pt>
                <c:pt idx="72">
                  <c:v>3413.1</c:v>
                </c:pt>
                <c:pt idx="73">
                  <c:v>3701.6</c:v>
                </c:pt>
                <c:pt idx="74">
                  <c:v>3654.1</c:v>
                </c:pt>
                <c:pt idx="75">
                  <c:v>3276.9</c:v>
                </c:pt>
                <c:pt idx="76">
                  <c:v>3693.1</c:v>
                </c:pt>
                <c:pt idx="77">
                  <c:v>3680.8</c:v>
                </c:pt>
                <c:pt idx="78">
                  <c:v>3670.8</c:v>
                </c:pt>
                <c:pt idx="79">
                  <c:v>3662.8</c:v>
                </c:pt>
                <c:pt idx="80">
                  <c:v>3789.1</c:v>
                </c:pt>
                <c:pt idx="81">
                  <c:v>3359.1</c:v>
                </c:pt>
                <c:pt idx="82">
                  <c:v>3894.1</c:v>
                </c:pt>
                <c:pt idx="83">
                  <c:v>4089.2</c:v>
                </c:pt>
                <c:pt idx="84">
                  <c:v>4072.7</c:v>
                </c:pt>
                <c:pt idx="85">
                  <c:v>3905.2</c:v>
                </c:pt>
                <c:pt idx="86">
                  <c:v>4009.9</c:v>
                </c:pt>
                <c:pt idx="87">
                  <c:v>3079.5</c:v>
                </c:pt>
                <c:pt idx="88">
                  <c:v>3923.5</c:v>
                </c:pt>
                <c:pt idx="89">
                  <c:v>4002.3</c:v>
                </c:pt>
                <c:pt idx="90">
                  <c:v>4093.6</c:v>
                </c:pt>
                <c:pt idx="91">
                  <c:v>4158.1000000000004</c:v>
                </c:pt>
                <c:pt idx="92">
                  <c:v>4197.4000000000005</c:v>
                </c:pt>
                <c:pt idx="93">
                  <c:v>4358.4000000000005</c:v>
                </c:pt>
                <c:pt idx="94">
                  <c:v>3095.2</c:v>
                </c:pt>
                <c:pt idx="95">
                  <c:v>4179.6000000000004</c:v>
                </c:pt>
                <c:pt idx="96">
                  <c:v>4195.5</c:v>
                </c:pt>
                <c:pt idx="97">
                  <c:v>4131.3</c:v>
                </c:pt>
                <c:pt idx="98">
                  <c:v>4302.7</c:v>
                </c:pt>
                <c:pt idx="99">
                  <c:v>4253</c:v>
                </c:pt>
                <c:pt idx="100">
                  <c:v>4093</c:v>
                </c:pt>
                <c:pt idx="101">
                  <c:v>4266.2</c:v>
                </c:pt>
                <c:pt idx="102">
                  <c:v>4333.5</c:v>
                </c:pt>
                <c:pt idx="103">
                  <c:v>4227.5</c:v>
                </c:pt>
                <c:pt idx="104">
                  <c:v>4376.5</c:v>
                </c:pt>
                <c:pt idx="105">
                  <c:v>4276.4000000000005</c:v>
                </c:pt>
                <c:pt idx="106">
                  <c:v>7512.3</c:v>
                </c:pt>
                <c:pt idx="107">
                  <c:v>4249.3</c:v>
                </c:pt>
                <c:pt idx="108">
                  <c:v>4276.3</c:v>
                </c:pt>
                <c:pt idx="109">
                  <c:v>4021.5</c:v>
                </c:pt>
                <c:pt idx="110">
                  <c:v>4178</c:v>
                </c:pt>
                <c:pt idx="111">
                  <c:v>4096.2</c:v>
                </c:pt>
                <c:pt idx="112">
                  <c:v>4087.1</c:v>
                </c:pt>
                <c:pt idx="113">
                  <c:v>3569.7</c:v>
                </c:pt>
                <c:pt idx="114">
                  <c:v>4133.6000000000004</c:v>
                </c:pt>
                <c:pt idx="115">
                  <c:v>4189.1000000000004</c:v>
                </c:pt>
                <c:pt idx="116">
                  <c:v>4158.2</c:v>
                </c:pt>
                <c:pt idx="117">
                  <c:v>4269</c:v>
                </c:pt>
                <c:pt idx="118">
                  <c:v>4237.6000000000004</c:v>
                </c:pt>
                <c:pt idx="119">
                  <c:v>3235.6</c:v>
                </c:pt>
                <c:pt idx="120">
                  <c:v>4099.1000000000004</c:v>
                </c:pt>
                <c:pt idx="121">
                  <c:v>4324.8</c:v>
                </c:pt>
                <c:pt idx="122">
                  <c:v>8449.5</c:v>
                </c:pt>
                <c:pt idx="123">
                  <c:v>4276.4000000000005</c:v>
                </c:pt>
                <c:pt idx="124">
                  <c:v>4369.8</c:v>
                </c:pt>
                <c:pt idx="125">
                  <c:v>3787</c:v>
                </c:pt>
                <c:pt idx="126">
                  <c:v>4295.9000000000005</c:v>
                </c:pt>
                <c:pt idx="127">
                  <c:v>4291.8</c:v>
                </c:pt>
                <c:pt idx="128">
                  <c:v>4196.6000000000004</c:v>
                </c:pt>
                <c:pt idx="129">
                  <c:v>4296</c:v>
                </c:pt>
                <c:pt idx="130">
                  <c:v>4274</c:v>
                </c:pt>
                <c:pt idx="131">
                  <c:v>3386.7</c:v>
                </c:pt>
                <c:pt idx="132">
                  <c:v>3958.9</c:v>
                </c:pt>
                <c:pt idx="133">
                  <c:v>4195</c:v>
                </c:pt>
                <c:pt idx="134">
                  <c:v>4221.9000000000005</c:v>
                </c:pt>
                <c:pt idx="135">
                  <c:v>3976.4</c:v>
                </c:pt>
                <c:pt idx="136">
                  <c:v>8253.2999999999811</c:v>
                </c:pt>
                <c:pt idx="137">
                  <c:v>4098.5</c:v>
                </c:pt>
                <c:pt idx="138">
                  <c:v>4214</c:v>
                </c:pt>
                <c:pt idx="139">
                  <c:v>4221.8</c:v>
                </c:pt>
                <c:pt idx="140">
                  <c:v>4259.3</c:v>
                </c:pt>
                <c:pt idx="141">
                  <c:v>4149</c:v>
                </c:pt>
                <c:pt idx="142">
                  <c:v>4207.8</c:v>
                </c:pt>
                <c:pt idx="143">
                  <c:v>4038.4</c:v>
                </c:pt>
                <c:pt idx="144">
                  <c:v>3276.8</c:v>
                </c:pt>
                <c:pt idx="145">
                  <c:v>4123.9000000000005</c:v>
                </c:pt>
                <c:pt idx="146">
                  <c:v>4107.3</c:v>
                </c:pt>
                <c:pt idx="147">
                  <c:v>4086.9</c:v>
                </c:pt>
                <c:pt idx="148">
                  <c:v>8398.1</c:v>
                </c:pt>
                <c:pt idx="149">
                  <c:v>4148</c:v>
                </c:pt>
                <c:pt idx="150">
                  <c:v>4349.6000000000004</c:v>
                </c:pt>
                <c:pt idx="151">
                  <c:v>4211.6000000000004</c:v>
                </c:pt>
                <c:pt idx="152">
                  <c:v>4157.3</c:v>
                </c:pt>
                <c:pt idx="153">
                  <c:v>4340.6000000000004</c:v>
                </c:pt>
                <c:pt idx="154">
                  <c:v>4203.2</c:v>
                </c:pt>
                <c:pt idx="155">
                  <c:v>3667.5</c:v>
                </c:pt>
                <c:pt idx="156">
                  <c:v>3682</c:v>
                </c:pt>
                <c:pt idx="157">
                  <c:v>4073.6</c:v>
                </c:pt>
                <c:pt idx="158">
                  <c:v>4114.7</c:v>
                </c:pt>
                <c:pt idx="159">
                  <c:v>8183.7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481408"/>
        <c:axId val="128242752"/>
      </c:scatterChart>
      <c:valAx>
        <c:axId val="56481408"/>
        <c:scaling>
          <c:orientation val="minMax"/>
          <c:max val="1.3888888888889079E-2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Time</a:t>
                </a:r>
              </a:p>
            </c:rich>
          </c:tx>
          <c:layout/>
          <c:overlay val="0"/>
        </c:title>
        <c:numFmt formatCode="mm:ss" sourceLinked="1"/>
        <c:majorTickMark val="out"/>
        <c:minorTickMark val="none"/>
        <c:tickLblPos val="nextTo"/>
        <c:crossAx val="128242752"/>
        <c:crosses val="autoZero"/>
        <c:crossBetween val="midCat"/>
        <c:majorUnit val="3.4722222222222212E-3"/>
      </c:valAx>
      <c:valAx>
        <c:axId val="128242752"/>
        <c:scaling>
          <c:orientation val="minMax"/>
          <c:max val="5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6481408"/>
        <c:crosses val="autoZero"/>
        <c:crossBetween val="midCat"/>
      </c:valAx>
    </c:plotArea>
    <c:legend>
      <c:legendPos val="r"/>
      <c:legendEntry>
        <c:idx val="0"/>
        <c:delete val="1"/>
      </c:legendEntry>
      <c:legendEntry>
        <c:idx val="1"/>
        <c:delete val="1"/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>
          <a:latin typeface="Tahoma" pitchFamily="34" charset="0"/>
          <a:ea typeface="Tahoma" pitchFamily="34" charset="0"/>
          <a:cs typeface="Tahoma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30 KB – 300 KB objects</a:t>
            </a:r>
          </a:p>
          <a:p>
            <a:pPr>
              <a:defRPr sz="1400"/>
            </a:pPr>
            <a:r>
              <a:rPr lang="en-US" sz="1400"/>
              <a:t>Throughput, Requests / sec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Data!$B$22</c:f>
              <c:strCache>
                <c:ptCount val="1"/>
                <c:pt idx="0">
                  <c:v>Database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ymbol val="none"/>
          </c:marker>
          <c:cat>
            <c:numRef>
              <c:f>Data!$A$23:$A$29</c:f>
              <c:numCache>
                <c:formatCode>General</c:formatCode>
                <c:ptCount val="7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</c:numCache>
            </c:numRef>
          </c:cat>
          <c:val>
            <c:numRef>
              <c:f>Data!$B$23:$B$29</c:f>
              <c:numCache>
                <c:formatCode>General</c:formatCode>
                <c:ptCount val="7"/>
                <c:pt idx="0">
                  <c:v>0</c:v>
                </c:pt>
                <c:pt idx="1">
                  <c:v>192.05333000000007</c:v>
                </c:pt>
                <c:pt idx="2">
                  <c:v>326.51111111110873</c:v>
                </c:pt>
                <c:pt idx="3">
                  <c:v>378.40738888888899</c:v>
                </c:pt>
                <c:pt idx="4">
                  <c:v>328.69578888888896</c:v>
                </c:pt>
                <c:pt idx="5">
                  <c:v>282.0333269999976</c:v>
                </c:pt>
                <c:pt idx="6">
                  <c:v>234.56667700000003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Data!$J$22</c:f>
              <c:strCache>
                <c:ptCount val="1"/>
                <c:pt idx="0">
                  <c:v>Velocity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numRef>
              <c:f>Data!$A$23:$A$29</c:f>
              <c:numCache>
                <c:formatCode>General</c:formatCode>
                <c:ptCount val="7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</c:numCache>
            </c:numRef>
          </c:cat>
          <c:val>
            <c:numRef>
              <c:f>Data!$J$23:$J$29</c:f>
              <c:numCache>
                <c:formatCode>General</c:formatCode>
                <c:ptCount val="7"/>
                <c:pt idx="0">
                  <c:v>0</c:v>
                </c:pt>
                <c:pt idx="1">
                  <c:v>170.016662499999</c:v>
                </c:pt>
                <c:pt idx="2">
                  <c:v>298.63333749999754</c:v>
                </c:pt>
                <c:pt idx="3">
                  <c:v>374.33333749999707</c:v>
                </c:pt>
                <c:pt idx="4">
                  <c:v>644.05714285714282</c:v>
                </c:pt>
                <c:pt idx="5">
                  <c:v>707.91666249999366</c:v>
                </c:pt>
                <c:pt idx="6">
                  <c:v>914.81333999999993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941952"/>
        <c:axId val="57360960"/>
      </c:lineChart>
      <c:catAx>
        <c:axId val="509419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Nodes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57360960"/>
        <c:crosses val="autoZero"/>
        <c:auto val="1"/>
        <c:lblAlgn val="ctr"/>
        <c:lblOffset val="100"/>
        <c:noMultiLvlLbl val="0"/>
      </c:catAx>
      <c:valAx>
        <c:axId val="573609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094195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>
          <a:latin typeface="Tahoma" pitchFamily="34" charset="0"/>
          <a:ea typeface="Tahoma" pitchFamily="34" charset="0"/>
          <a:cs typeface="Tahoma" pitchFamily="34" charset="0"/>
        </a:defRPr>
      </a:pPr>
      <a:endParaRPr lang="en-US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FA1462-44CF-467E-A36F-CCB66586A15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2043448-6710-44C4-965F-A1A83014A503}">
      <dgm:prSet phldrT="[Text]"/>
      <dgm:spPr/>
      <dgm:t>
        <a:bodyPr/>
        <a:lstStyle/>
        <a:p>
          <a:r>
            <a:rPr lang="en-US" dirty="0" smtClean="0"/>
            <a:t>SOAP</a:t>
          </a:r>
          <a:endParaRPr lang="en-US" dirty="0"/>
        </a:p>
      </dgm:t>
    </dgm:pt>
    <dgm:pt modelId="{629313CC-8822-4B38-83EB-CD2282AE5A99}" type="parTrans" cxnId="{FBA1B7E1-508D-4ACE-BDB4-BB3E29449D12}">
      <dgm:prSet/>
      <dgm:spPr/>
      <dgm:t>
        <a:bodyPr/>
        <a:lstStyle/>
        <a:p>
          <a:endParaRPr lang="en-US"/>
        </a:p>
      </dgm:t>
    </dgm:pt>
    <dgm:pt modelId="{A76C1197-15B4-4CE0-BDF9-7C2E889C3357}" type="sibTrans" cxnId="{FBA1B7E1-508D-4ACE-BDB4-BB3E29449D12}">
      <dgm:prSet/>
      <dgm:spPr/>
      <dgm:t>
        <a:bodyPr/>
        <a:lstStyle/>
        <a:p>
          <a:endParaRPr lang="en-US"/>
        </a:p>
      </dgm:t>
    </dgm:pt>
    <dgm:pt modelId="{4FB827D9-7685-486A-ABDA-10D44AE43533}">
      <dgm:prSet phldrT="[Text]"/>
      <dgm:spPr/>
      <dgm:t>
        <a:bodyPr/>
        <a:lstStyle/>
        <a:p>
          <a:r>
            <a:rPr lang="en-US" dirty="0" smtClean="0"/>
            <a:t>POST</a:t>
          </a:r>
          <a:endParaRPr lang="en-US" dirty="0"/>
        </a:p>
      </dgm:t>
    </dgm:pt>
    <dgm:pt modelId="{525BBADF-466E-4F18-A709-34A2E719ABAE}" type="parTrans" cxnId="{792D5176-C384-4AB5-A46A-2B9C30C2B1C7}">
      <dgm:prSet/>
      <dgm:spPr/>
      <dgm:t>
        <a:bodyPr/>
        <a:lstStyle/>
        <a:p>
          <a:endParaRPr lang="en-US"/>
        </a:p>
      </dgm:t>
    </dgm:pt>
    <dgm:pt modelId="{7AAF1FAE-4702-4B63-865E-75E07F841D2C}" type="sibTrans" cxnId="{792D5176-C384-4AB5-A46A-2B9C30C2B1C7}">
      <dgm:prSet/>
      <dgm:spPr/>
      <dgm:t>
        <a:bodyPr/>
        <a:lstStyle/>
        <a:p>
          <a:endParaRPr lang="en-US"/>
        </a:p>
      </dgm:t>
    </dgm:pt>
    <dgm:pt modelId="{5D25DE3F-01A7-4E0F-B993-944F7F3445F6}">
      <dgm:prSet phldrT="[Text]"/>
      <dgm:spPr/>
      <dgm:t>
        <a:bodyPr/>
        <a:lstStyle/>
        <a:p>
          <a:r>
            <a:rPr lang="en-US" dirty="0" smtClean="0"/>
            <a:t> REST</a:t>
          </a:r>
          <a:endParaRPr lang="en-US" dirty="0"/>
        </a:p>
      </dgm:t>
    </dgm:pt>
    <dgm:pt modelId="{D3D89A85-6B38-4784-A94B-7617CA62D08F}" type="parTrans" cxnId="{934D17D5-ED25-4011-9F91-81D603072FD6}">
      <dgm:prSet/>
      <dgm:spPr/>
      <dgm:t>
        <a:bodyPr/>
        <a:lstStyle/>
        <a:p>
          <a:endParaRPr lang="en-US"/>
        </a:p>
      </dgm:t>
    </dgm:pt>
    <dgm:pt modelId="{9C08910B-F83B-47E5-8856-232DB4F20A31}" type="sibTrans" cxnId="{934D17D5-ED25-4011-9F91-81D603072FD6}">
      <dgm:prSet/>
      <dgm:spPr/>
      <dgm:t>
        <a:bodyPr/>
        <a:lstStyle/>
        <a:p>
          <a:endParaRPr lang="en-US"/>
        </a:p>
      </dgm:t>
    </dgm:pt>
    <dgm:pt modelId="{3E3575B9-B0E5-4264-8346-EC4F93FE51ED}">
      <dgm:prSet phldrT="[Text]"/>
      <dgm:spPr/>
      <dgm:t>
        <a:bodyPr/>
        <a:lstStyle/>
        <a:p>
          <a:r>
            <a:rPr lang="en-US" dirty="0" smtClean="0"/>
            <a:t> GET</a:t>
          </a:r>
          <a:endParaRPr lang="en-US" dirty="0"/>
        </a:p>
      </dgm:t>
    </dgm:pt>
    <dgm:pt modelId="{A303BCAF-5DAD-4A9D-B855-0AB46CFC8EF0}" type="parTrans" cxnId="{1ABFBBF6-3A6B-42FB-9013-987B3A66B336}">
      <dgm:prSet/>
      <dgm:spPr/>
      <dgm:t>
        <a:bodyPr/>
        <a:lstStyle/>
        <a:p>
          <a:endParaRPr lang="en-US"/>
        </a:p>
      </dgm:t>
    </dgm:pt>
    <dgm:pt modelId="{59373AD7-39CF-4C2B-9527-AC279C088031}" type="sibTrans" cxnId="{1ABFBBF6-3A6B-42FB-9013-987B3A66B336}">
      <dgm:prSet/>
      <dgm:spPr/>
      <dgm:t>
        <a:bodyPr/>
        <a:lstStyle/>
        <a:p>
          <a:endParaRPr lang="en-US"/>
        </a:p>
      </dgm:t>
    </dgm:pt>
    <dgm:pt modelId="{A1BBEAC4-955C-4427-A31E-2E972A2E17DC}">
      <dgm:prSet phldrT="[Text]" phldr="1"/>
      <dgm:spPr/>
      <dgm:t>
        <a:bodyPr/>
        <a:lstStyle/>
        <a:p>
          <a:endParaRPr lang="en-US"/>
        </a:p>
      </dgm:t>
    </dgm:pt>
    <dgm:pt modelId="{C5F8D111-84AF-4D98-B1DA-CB5FAAE95226}" type="parTrans" cxnId="{C58D7DC5-7E8E-4626-BC07-08B2B53D0622}">
      <dgm:prSet/>
      <dgm:spPr/>
      <dgm:t>
        <a:bodyPr/>
        <a:lstStyle/>
        <a:p>
          <a:endParaRPr lang="en-US"/>
        </a:p>
      </dgm:t>
    </dgm:pt>
    <dgm:pt modelId="{EDB214F4-78D4-46FB-9DA5-0B21A864B310}" type="sibTrans" cxnId="{C58D7DC5-7E8E-4626-BC07-08B2B53D0622}">
      <dgm:prSet/>
      <dgm:spPr/>
      <dgm:t>
        <a:bodyPr/>
        <a:lstStyle/>
        <a:p>
          <a:endParaRPr lang="en-US"/>
        </a:p>
      </dgm:t>
    </dgm:pt>
    <dgm:pt modelId="{66F1ACCF-9BD1-43AC-9D65-290BAF48181A}" type="pres">
      <dgm:prSet presAssocID="{92FA1462-44CF-467E-A36F-CCB66586A15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D5F8CD1-7565-420B-914A-04B27275A7A5}" type="pres">
      <dgm:prSet presAssocID="{12043448-6710-44C4-965F-A1A83014A503}" presName="linNode" presStyleCnt="0"/>
      <dgm:spPr/>
    </dgm:pt>
    <dgm:pt modelId="{74F6181E-2030-4523-8018-3310951B22C6}" type="pres">
      <dgm:prSet presAssocID="{12043448-6710-44C4-965F-A1A83014A503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270506-CDAB-4D85-BE9D-B96E188C29B0}" type="pres">
      <dgm:prSet presAssocID="{12043448-6710-44C4-965F-A1A83014A503}" presName="childShp" presStyleLbl="bgAccFollowNode1" presStyleIdx="0" presStyleCnt="2" custLinFactNeighborX="12500" custLinFactNeighborY="-1709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505211-61F7-4D65-BA8E-0103AFAB98FC}" type="pres">
      <dgm:prSet presAssocID="{A76C1197-15B4-4CE0-BDF9-7C2E889C3357}" presName="spacing" presStyleCnt="0"/>
      <dgm:spPr/>
    </dgm:pt>
    <dgm:pt modelId="{8B1686F0-FBD0-4830-B663-9BF0C6238F0F}" type="pres">
      <dgm:prSet presAssocID="{5D25DE3F-01A7-4E0F-B993-944F7F3445F6}" presName="linNode" presStyleCnt="0"/>
      <dgm:spPr/>
    </dgm:pt>
    <dgm:pt modelId="{82086653-1434-4FEC-AC3C-D281FA739523}" type="pres">
      <dgm:prSet presAssocID="{5D25DE3F-01A7-4E0F-B993-944F7F3445F6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C14154-727B-4325-A14F-E738C8A23C0F}" type="pres">
      <dgm:prSet presAssocID="{5D25DE3F-01A7-4E0F-B993-944F7F3445F6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BA1B7E1-508D-4ACE-BDB4-BB3E29449D12}" srcId="{92FA1462-44CF-467E-A36F-CCB66586A156}" destId="{12043448-6710-44C4-965F-A1A83014A503}" srcOrd="0" destOrd="0" parTransId="{629313CC-8822-4B38-83EB-CD2282AE5A99}" sibTransId="{A76C1197-15B4-4CE0-BDF9-7C2E889C3357}"/>
    <dgm:cxn modelId="{F5BA148C-0FB0-418A-9165-57C8AF3FBFE7}" type="presOf" srcId="{5D25DE3F-01A7-4E0F-B993-944F7F3445F6}" destId="{82086653-1434-4FEC-AC3C-D281FA739523}" srcOrd="0" destOrd="0" presId="urn:microsoft.com/office/officeart/2005/8/layout/vList6"/>
    <dgm:cxn modelId="{C58D7DC5-7E8E-4626-BC07-08B2B53D0622}" srcId="{5D25DE3F-01A7-4E0F-B993-944F7F3445F6}" destId="{A1BBEAC4-955C-4427-A31E-2E972A2E17DC}" srcOrd="1" destOrd="0" parTransId="{C5F8D111-84AF-4D98-B1DA-CB5FAAE95226}" sibTransId="{EDB214F4-78D4-46FB-9DA5-0B21A864B310}"/>
    <dgm:cxn modelId="{DBB981D1-F4D2-4E21-A597-516C18C30068}" type="presOf" srcId="{3E3575B9-B0E5-4264-8346-EC4F93FE51ED}" destId="{A1C14154-727B-4325-A14F-E738C8A23C0F}" srcOrd="0" destOrd="0" presId="urn:microsoft.com/office/officeart/2005/8/layout/vList6"/>
    <dgm:cxn modelId="{AD0B4804-98CF-4617-A868-83D7C1018A44}" type="presOf" srcId="{4FB827D9-7685-486A-ABDA-10D44AE43533}" destId="{D7270506-CDAB-4D85-BE9D-B96E188C29B0}" srcOrd="0" destOrd="0" presId="urn:microsoft.com/office/officeart/2005/8/layout/vList6"/>
    <dgm:cxn modelId="{792D5176-C384-4AB5-A46A-2B9C30C2B1C7}" srcId="{12043448-6710-44C4-965F-A1A83014A503}" destId="{4FB827D9-7685-486A-ABDA-10D44AE43533}" srcOrd="0" destOrd="0" parTransId="{525BBADF-466E-4F18-A709-34A2E719ABAE}" sibTransId="{7AAF1FAE-4702-4B63-865E-75E07F841D2C}"/>
    <dgm:cxn modelId="{934D17D5-ED25-4011-9F91-81D603072FD6}" srcId="{92FA1462-44CF-467E-A36F-CCB66586A156}" destId="{5D25DE3F-01A7-4E0F-B993-944F7F3445F6}" srcOrd="1" destOrd="0" parTransId="{D3D89A85-6B38-4784-A94B-7617CA62D08F}" sibTransId="{9C08910B-F83B-47E5-8856-232DB4F20A31}"/>
    <dgm:cxn modelId="{51BDA452-35DC-42BA-893A-BE780E2F4E14}" type="presOf" srcId="{12043448-6710-44C4-965F-A1A83014A503}" destId="{74F6181E-2030-4523-8018-3310951B22C6}" srcOrd="0" destOrd="0" presId="urn:microsoft.com/office/officeart/2005/8/layout/vList6"/>
    <dgm:cxn modelId="{9AD34F97-C925-4BF7-9820-09BEA20C5E56}" type="presOf" srcId="{A1BBEAC4-955C-4427-A31E-2E972A2E17DC}" destId="{A1C14154-727B-4325-A14F-E738C8A23C0F}" srcOrd="0" destOrd="1" presId="urn:microsoft.com/office/officeart/2005/8/layout/vList6"/>
    <dgm:cxn modelId="{1ABFBBF6-3A6B-42FB-9013-987B3A66B336}" srcId="{5D25DE3F-01A7-4E0F-B993-944F7F3445F6}" destId="{3E3575B9-B0E5-4264-8346-EC4F93FE51ED}" srcOrd="0" destOrd="0" parTransId="{A303BCAF-5DAD-4A9D-B855-0AB46CFC8EF0}" sibTransId="{59373AD7-39CF-4C2B-9527-AC279C088031}"/>
    <dgm:cxn modelId="{B0126EDE-D3CA-429B-8405-7DE58BA3DC70}" type="presOf" srcId="{92FA1462-44CF-467E-A36F-CCB66586A156}" destId="{66F1ACCF-9BD1-43AC-9D65-290BAF48181A}" srcOrd="0" destOrd="0" presId="urn:microsoft.com/office/officeart/2005/8/layout/vList6"/>
    <dgm:cxn modelId="{6EDEBAD9-84CB-4E3F-9018-1958E9E08676}" type="presParOf" srcId="{66F1ACCF-9BD1-43AC-9D65-290BAF48181A}" destId="{2D5F8CD1-7565-420B-914A-04B27275A7A5}" srcOrd="0" destOrd="0" presId="urn:microsoft.com/office/officeart/2005/8/layout/vList6"/>
    <dgm:cxn modelId="{6D220486-8FE8-43AD-8D97-BF314062AEF8}" type="presParOf" srcId="{2D5F8CD1-7565-420B-914A-04B27275A7A5}" destId="{74F6181E-2030-4523-8018-3310951B22C6}" srcOrd="0" destOrd="0" presId="urn:microsoft.com/office/officeart/2005/8/layout/vList6"/>
    <dgm:cxn modelId="{87EB3519-919E-4465-849F-2AB44BA94FC1}" type="presParOf" srcId="{2D5F8CD1-7565-420B-914A-04B27275A7A5}" destId="{D7270506-CDAB-4D85-BE9D-B96E188C29B0}" srcOrd="1" destOrd="0" presId="urn:microsoft.com/office/officeart/2005/8/layout/vList6"/>
    <dgm:cxn modelId="{B98497E6-320B-43E6-9F0D-89590B299C62}" type="presParOf" srcId="{66F1ACCF-9BD1-43AC-9D65-290BAF48181A}" destId="{F6505211-61F7-4D65-BA8E-0103AFAB98FC}" srcOrd="1" destOrd="0" presId="urn:microsoft.com/office/officeart/2005/8/layout/vList6"/>
    <dgm:cxn modelId="{9029AAAF-BF7B-44BA-AE4D-F13D37747C2D}" type="presParOf" srcId="{66F1ACCF-9BD1-43AC-9D65-290BAF48181A}" destId="{8B1686F0-FBD0-4830-B663-9BF0C6238F0F}" srcOrd="2" destOrd="0" presId="urn:microsoft.com/office/officeart/2005/8/layout/vList6"/>
    <dgm:cxn modelId="{915A69E9-8616-447B-B81E-53AE368A6DCC}" type="presParOf" srcId="{8B1686F0-FBD0-4830-B663-9BF0C6238F0F}" destId="{82086653-1434-4FEC-AC3C-D281FA739523}" srcOrd="0" destOrd="0" presId="urn:microsoft.com/office/officeart/2005/8/layout/vList6"/>
    <dgm:cxn modelId="{72AA43DA-40C0-4AEF-9CE1-50A6E75BF2B2}" type="presParOf" srcId="{8B1686F0-FBD0-4830-B663-9BF0C6238F0F}" destId="{A1C14154-727B-4325-A14F-E738C8A23C0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34A113-BB7E-48BD-BE44-C1EA2DE47869}" type="doc">
      <dgm:prSet loTypeId="urn:microsoft.com/office/officeart/2005/8/layout/radial6" loCatId="cycle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7C7F4087-D822-43AA-9D2A-828B27A90355}">
      <dgm:prSet phldrT="[Text]"/>
      <dgm:spPr/>
      <dgm:t>
        <a:bodyPr/>
        <a:lstStyle/>
        <a:p>
          <a:r>
            <a:rPr lang="en-US" dirty="0" smtClean="0"/>
            <a:t>Performance</a:t>
          </a:r>
          <a:endParaRPr lang="en-US" dirty="0"/>
        </a:p>
      </dgm:t>
    </dgm:pt>
    <dgm:pt modelId="{DB87463D-CACC-49B4-B0CD-853B0D60CBED}" type="parTrans" cxnId="{8A6BBC70-EDD5-4A7C-BDB8-178D6FE2C5AD}">
      <dgm:prSet/>
      <dgm:spPr/>
      <dgm:t>
        <a:bodyPr/>
        <a:lstStyle/>
        <a:p>
          <a:endParaRPr lang="en-US"/>
        </a:p>
      </dgm:t>
    </dgm:pt>
    <dgm:pt modelId="{B70FA929-CD3A-474B-8291-A16C01476D64}" type="sibTrans" cxnId="{8A6BBC70-EDD5-4A7C-BDB8-178D6FE2C5AD}">
      <dgm:prSet/>
      <dgm:spPr/>
      <dgm:t>
        <a:bodyPr/>
        <a:lstStyle/>
        <a:p>
          <a:endParaRPr lang="en-US"/>
        </a:p>
      </dgm:t>
    </dgm:pt>
    <dgm:pt modelId="{25534381-5908-482A-966C-011C5B1E64FE}">
      <dgm:prSet phldrT="[Text]"/>
      <dgm:spPr/>
      <dgm:t>
        <a:bodyPr/>
        <a:lstStyle/>
        <a:p>
          <a:r>
            <a:rPr lang="en-US" dirty="0" smtClean="0"/>
            <a:t>Scale Up</a:t>
          </a:r>
          <a:endParaRPr lang="en-US" dirty="0"/>
        </a:p>
      </dgm:t>
    </dgm:pt>
    <dgm:pt modelId="{71E955A7-FA52-4E58-BA6B-C17AEF4AA6B9}" type="parTrans" cxnId="{45175A90-F6E4-425E-BC34-D82946982302}">
      <dgm:prSet/>
      <dgm:spPr/>
      <dgm:t>
        <a:bodyPr/>
        <a:lstStyle/>
        <a:p>
          <a:endParaRPr lang="en-US"/>
        </a:p>
      </dgm:t>
    </dgm:pt>
    <dgm:pt modelId="{7B55382A-8933-4CFA-A182-0B06FACB7412}" type="sibTrans" cxnId="{45175A90-F6E4-425E-BC34-D82946982302}">
      <dgm:prSet/>
      <dgm:spPr/>
      <dgm:t>
        <a:bodyPr/>
        <a:lstStyle/>
        <a:p>
          <a:endParaRPr lang="en-US"/>
        </a:p>
      </dgm:t>
    </dgm:pt>
    <dgm:pt modelId="{4F749608-A0FA-4964-92C2-6E792854A431}">
      <dgm:prSet phldrT="[Text]"/>
      <dgm:spPr/>
      <dgm:t>
        <a:bodyPr/>
        <a:lstStyle/>
        <a:p>
          <a:r>
            <a:rPr lang="en-US" dirty="0" smtClean="0"/>
            <a:t>Scale Out</a:t>
          </a:r>
          <a:endParaRPr lang="en-US" dirty="0"/>
        </a:p>
      </dgm:t>
    </dgm:pt>
    <dgm:pt modelId="{20901BF6-F2E0-4CB1-834A-6B1100DA3DC5}" type="parTrans" cxnId="{85D8B5C7-E3B7-428E-8BD6-C0C3685C0FEB}">
      <dgm:prSet/>
      <dgm:spPr/>
      <dgm:t>
        <a:bodyPr/>
        <a:lstStyle/>
        <a:p>
          <a:endParaRPr lang="en-US"/>
        </a:p>
      </dgm:t>
    </dgm:pt>
    <dgm:pt modelId="{A7A9B485-ABCE-4C35-9A24-91AEB5E888C0}" type="sibTrans" cxnId="{85D8B5C7-E3B7-428E-8BD6-C0C3685C0FEB}">
      <dgm:prSet/>
      <dgm:spPr/>
      <dgm:t>
        <a:bodyPr/>
        <a:lstStyle/>
        <a:p>
          <a:endParaRPr lang="en-US"/>
        </a:p>
      </dgm:t>
    </dgm:pt>
    <dgm:pt modelId="{71F0F8F1-2B5F-447F-99D5-DB446E32E183}">
      <dgm:prSet phldrT="[Text]"/>
      <dgm:spPr/>
      <dgm:t>
        <a:bodyPr/>
        <a:lstStyle/>
        <a:p>
          <a:r>
            <a:rPr lang="en-US" dirty="0" smtClean="0"/>
            <a:t>Caching</a:t>
          </a:r>
          <a:endParaRPr lang="en-US" dirty="0"/>
        </a:p>
      </dgm:t>
    </dgm:pt>
    <dgm:pt modelId="{EBE3E60D-A564-4A62-ADEF-E63B2B8311FC}" type="parTrans" cxnId="{B6EC8478-9028-4742-9FD9-2EA0FED18AB9}">
      <dgm:prSet/>
      <dgm:spPr/>
      <dgm:t>
        <a:bodyPr/>
        <a:lstStyle/>
        <a:p>
          <a:endParaRPr lang="en-US"/>
        </a:p>
      </dgm:t>
    </dgm:pt>
    <dgm:pt modelId="{E8B9D2BB-B6C0-45EE-B14D-8A81AB612A87}" type="sibTrans" cxnId="{B6EC8478-9028-4742-9FD9-2EA0FED18AB9}">
      <dgm:prSet/>
      <dgm:spPr/>
      <dgm:t>
        <a:bodyPr/>
        <a:lstStyle/>
        <a:p>
          <a:endParaRPr lang="en-US"/>
        </a:p>
      </dgm:t>
    </dgm:pt>
    <dgm:pt modelId="{718001AB-2524-402F-A138-BDC536C5D5B8}">
      <dgm:prSet phldrT="[Text]"/>
      <dgm:spPr/>
      <dgm:t>
        <a:bodyPr/>
        <a:lstStyle/>
        <a:p>
          <a:r>
            <a:rPr lang="en-US" dirty="0" smtClean="0"/>
            <a:t>Asynchronous</a:t>
          </a:r>
          <a:endParaRPr lang="en-US" dirty="0"/>
        </a:p>
      </dgm:t>
    </dgm:pt>
    <dgm:pt modelId="{1C5D9C7D-32B4-4D31-B0B8-D5E75742F0B1}" type="parTrans" cxnId="{1D153990-4B60-48C5-87C1-3FF0343CD766}">
      <dgm:prSet/>
      <dgm:spPr/>
      <dgm:t>
        <a:bodyPr/>
        <a:lstStyle/>
        <a:p>
          <a:endParaRPr lang="en-US"/>
        </a:p>
      </dgm:t>
    </dgm:pt>
    <dgm:pt modelId="{E8D4733C-2822-40F1-8129-DB644AA24E1C}" type="sibTrans" cxnId="{1D153990-4B60-48C5-87C1-3FF0343CD766}">
      <dgm:prSet/>
      <dgm:spPr/>
      <dgm:t>
        <a:bodyPr/>
        <a:lstStyle/>
        <a:p>
          <a:endParaRPr lang="en-US"/>
        </a:p>
      </dgm:t>
    </dgm:pt>
    <dgm:pt modelId="{EA363CEF-A71A-48BE-B449-9AC58863B404}">
      <dgm:prSet phldrT="[Text]"/>
      <dgm:spPr/>
      <dgm:t>
        <a:bodyPr/>
        <a:lstStyle/>
        <a:p>
          <a:r>
            <a:rPr lang="en-US" dirty="0" smtClean="0"/>
            <a:t>Close to Source</a:t>
          </a:r>
          <a:endParaRPr lang="en-US" dirty="0"/>
        </a:p>
      </dgm:t>
    </dgm:pt>
    <dgm:pt modelId="{02786463-8B1E-4B25-8B3A-EED9504B0A73}" type="parTrans" cxnId="{0556EEDA-F821-4286-90E3-FFA0982BD393}">
      <dgm:prSet/>
      <dgm:spPr/>
      <dgm:t>
        <a:bodyPr/>
        <a:lstStyle/>
        <a:p>
          <a:endParaRPr lang="en-US"/>
        </a:p>
      </dgm:t>
    </dgm:pt>
    <dgm:pt modelId="{F5B39625-F2EF-43D0-94C6-2256F2D45794}" type="sibTrans" cxnId="{0556EEDA-F821-4286-90E3-FFA0982BD393}">
      <dgm:prSet/>
      <dgm:spPr/>
      <dgm:t>
        <a:bodyPr/>
        <a:lstStyle/>
        <a:p>
          <a:endParaRPr lang="en-US"/>
        </a:p>
      </dgm:t>
    </dgm:pt>
    <dgm:pt modelId="{819D16E1-10C6-4F2E-ABE5-E94B38E97775}" type="pres">
      <dgm:prSet presAssocID="{E634A113-BB7E-48BD-BE44-C1EA2DE4786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A8CB85B-F18B-4727-91E7-79C37B3E24B5}" type="pres">
      <dgm:prSet presAssocID="{7C7F4087-D822-43AA-9D2A-828B27A90355}" presName="centerShape" presStyleLbl="node0" presStyleIdx="0" presStyleCnt="1"/>
      <dgm:spPr/>
      <dgm:t>
        <a:bodyPr/>
        <a:lstStyle/>
        <a:p>
          <a:endParaRPr lang="en-US"/>
        </a:p>
      </dgm:t>
    </dgm:pt>
    <dgm:pt modelId="{7B0D1739-4110-4CCD-81AF-E57639732D01}" type="pres">
      <dgm:prSet presAssocID="{25534381-5908-482A-966C-011C5B1E64F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23E824-C76F-482A-B744-A38C86815674}" type="pres">
      <dgm:prSet presAssocID="{25534381-5908-482A-966C-011C5B1E64FE}" presName="dummy" presStyleCnt="0"/>
      <dgm:spPr/>
      <dgm:t>
        <a:bodyPr/>
        <a:lstStyle/>
        <a:p>
          <a:endParaRPr lang="en-US"/>
        </a:p>
      </dgm:t>
    </dgm:pt>
    <dgm:pt modelId="{F02C2E73-1947-4275-86EB-98A65A382E9E}" type="pres">
      <dgm:prSet presAssocID="{7B55382A-8933-4CFA-A182-0B06FACB7412}" presName="sibTrans" presStyleLbl="sibTrans2D1" presStyleIdx="0" presStyleCnt="5"/>
      <dgm:spPr/>
      <dgm:t>
        <a:bodyPr/>
        <a:lstStyle/>
        <a:p>
          <a:endParaRPr lang="en-US"/>
        </a:p>
      </dgm:t>
    </dgm:pt>
    <dgm:pt modelId="{52A3CA22-8FC0-4BAE-9288-2A13E296A7A0}" type="pres">
      <dgm:prSet presAssocID="{4F749608-A0FA-4964-92C2-6E792854A43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6F2A99-1426-415B-952C-367024579BD0}" type="pres">
      <dgm:prSet presAssocID="{4F749608-A0FA-4964-92C2-6E792854A431}" presName="dummy" presStyleCnt="0"/>
      <dgm:spPr/>
      <dgm:t>
        <a:bodyPr/>
        <a:lstStyle/>
        <a:p>
          <a:endParaRPr lang="en-US"/>
        </a:p>
      </dgm:t>
    </dgm:pt>
    <dgm:pt modelId="{8FA5BCF5-2B57-4FA7-BC18-F412F1680DAC}" type="pres">
      <dgm:prSet presAssocID="{A7A9B485-ABCE-4C35-9A24-91AEB5E888C0}" presName="sibTrans" presStyleLbl="sibTrans2D1" presStyleIdx="1" presStyleCnt="5"/>
      <dgm:spPr/>
      <dgm:t>
        <a:bodyPr/>
        <a:lstStyle/>
        <a:p>
          <a:endParaRPr lang="en-US"/>
        </a:p>
      </dgm:t>
    </dgm:pt>
    <dgm:pt modelId="{D46FBDE4-A077-4C13-A71A-5F9591CB7D08}" type="pres">
      <dgm:prSet presAssocID="{718001AB-2524-402F-A138-BDC536C5D5B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9C920B-34C4-4982-954B-7DCFA1382FAA}" type="pres">
      <dgm:prSet presAssocID="{718001AB-2524-402F-A138-BDC536C5D5B8}" presName="dummy" presStyleCnt="0"/>
      <dgm:spPr/>
      <dgm:t>
        <a:bodyPr/>
        <a:lstStyle/>
        <a:p>
          <a:endParaRPr lang="en-US"/>
        </a:p>
      </dgm:t>
    </dgm:pt>
    <dgm:pt modelId="{13835DE4-8B1B-4FBA-85CD-6361F6601DF6}" type="pres">
      <dgm:prSet presAssocID="{E8D4733C-2822-40F1-8129-DB644AA24E1C}" presName="sibTrans" presStyleLbl="sibTrans2D1" presStyleIdx="2" presStyleCnt="5"/>
      <dgm:spPr/>
      <dgm:t>
        <a:bodyPr/>
        <a:lstStyle/>
        <a:p>
          <a:endParaRPr lang="en-US"/>
        </a:p>
      </dgm:t>
    </dgm:pt>
    <dgm:pt modelId="{27B31FF3-7160-4086-A3D9-7DBAD860932C}" type="pres">
      <dgm:prSet presAssocID="{71F0F8F1-2B5F-447F-99D5-DB446E32E18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BB52BE-3524-4725-BAD6-6DF779729BCE}" type="pres">
      <dgm:prSet presAssocID="{71F0F8F1-2B5F-447F-99D5-DB446E32E183}" presName="dummy" presStyleCnt="0"/>
      <dgm:spPr/>
      <dgm:t>
        <a:bodyPr/>
        <a:lstStyle/>
        <a:p>
          <a:endParaRPr lang="en-US"/>
        </a:p>
      </dgm:t>
    </dgm:pt>
    <dgm:pt modelId="{CAA2935E-9CA6-4232-8F9C-94C0C5087B19}" type="pres">
      <dgm:prSet presAssocID="{E8B9D2BB-B6C0-45EE-B14D-8A81AB612A87}" presName="sibTrans" presStyleLbl="sibTrans2D1" presStyleIdx="3" presStyleCnt="5"/>
      <dgm:spPr/>
      <dgm:t>
        <a:bodyPr/>
        <a:lstStyle/>
        <a:p>
          <a:endParaRPr lang="en-US"/>
        </a:p>
      </dgm:t>
    </dgm:pt>
    <dgm:pt modelId="{1FFB2051-1B9F-4AC8-9420-9FB105048126}" type="pres">
      <dgm:prSet presAssocID="{EA363CEF-A71A-48BE-B449-9AC58863B40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D0D789-42D9-4AE6-9804-4E085147AB75}" type="pres">
      <dgm:prSet presAssocID="{EA363CEF-A71A-48BE-B449-9AC58863B404}" presName="dummy" presStyleCnt="0"/>
      <dgm:spPr/>
      <dgm:t>
        <a:bodyPr/>
        <a:lstStyle/>
        <a:p>
          <a:endParaRPr lang="en-US"/>
        </a:p>
      </dgm:t>
    </dgm:pt>
    <dgm:pt modelId="{A0576426-4DB8-4B7C-8DE4-D88471C73DD7}" type="pres">
      <dgm:prSet presAssocID="{F5B39625-F2EF-43D0-94C6-2256F2D45794}" presName="sibTrans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0C8EB55F-5E42-4AA0-9020-A7FCA60C504E}" type="presOf" srcId="{EA363CEF-A71A-48BE-B449-9AC58863B404}" destId="{1FFB2051-1B9F-4AC8-9420-9FB105048126}" srcOrd="0" destOrd="0" presId="urn:microsoft.com/office/officeart/2005/8/layout/radial6"/>
    <dgm:cxn modelId="{3D8F4439-5C13-462E-AE3A-392BB0406CE3}" type="presOf" srcId="{4F749608-A0FA-4964-92C2-6E792854A431}" destId="{52A3CA22-8FC0-4BAE-9288-2A13E296A7A0}" srcOrd="0" destOrd="0" presId="urn:microsoft.com/office/officeart/2005/8/layout/radial6"/>
    <dgm:cxn modelId="{3B0EA1F0-A01C-41CA-BAC2-3A0CD89F6716}" type="presOf" srcId="{E8D4733C-2822-40F1-8129-DB644AA24E1C}" destId="{13835DE4-8B1B-4FBA-85CD-6361F6601DF6}" srcOrd="0" destOrd="0" presId="urn:microsoft.com/office/officeart/2005/8/layout/radial6"/>
    <dgm:cxn modelId="{0C5CAEA5-178C-4A82-A28D-12B65585153E}" type="presOf" srcId="{F5B39625-F2EF-43D0-94C6-2256F2D45794}" destId="{A0576426-4DB8-4B7C-8DE4-D88471C73DD7}" srcOrd="0" destOrd="0" presId="urn:microsoft.com/office/officeart/2005/8/layout/radial6"/>
    <dgm:cxn modelId="{0E8BEA6A-2197-4B16-894A-4AB2117899B0}" type="presOf" srcId="{25534381-5908-482A-966C-011C5B1E64FE}" destId="{7B0D1739-4110-4CCD-81AF-E57639732D01}" srcOrd="0" destOrd="0" presId="urn:microsoft.com/office/officeart/2005/8/layout/radial6"/>
    <dgm:cxn modelId="{B6EC8478-9028-4742-9FD9-2EA0FED18AB9}" srcId="{7C7F4087-D822-43AA-9D2A-828B27A90355}" destId="{71F0F8F1-2B5F-447F-99D5-DB446E32E183}" srcOrd="3" destOrd="0" parTransId="{EBE3E60D-A564-4A62-ADEF-E63B2B8311FC}" sibTransId="{E8B9D2BB-B6C0-45EE-B14D-8A81AB612A87}"/>
    <dgm:cxn modelId="{3AA6290C-F43F-4651-942C-A9B6FFDFD811}" type="presOf" srcId="{718001AB-2524-402F-A138-BDC536C5D5B8}" destId="{D46FBDE4-A077-4C13-A71A-5F9591CB7D08}" srcOrd="0" destOrd="0" presId="urn:microsoft.com/office/officeart/2005/8/layout/radial6"/>
    <dgm:cxn modelId="{1D153990-4B60-48C5-87C1-3FF0343CD766}" srcId="{7C7F4087-D822-43AA-9D2A-828B27A90355}" destId="{718001AB-2524-402F-A138-BDC536C5D5B8}" srcOrd="2" destOrd="0" parTransId="{1C5D9C7D-32B4-4D31-B0B8-D5E75742F0B1}" sibTransId="{E8D4733C-2822-40F1-8129-DB644AA24E1C}"/>
    <dgm:cxn modelId="{0556EEDA-F821-4286-90E3-FFA0982BD393}" srcId="{7C7F4087-D822-43AA-9D2A-828B27A90355}" destId="{EA363CEF-A71A-48BE-B449-9AC58863B404}" srcOrd="4" destOrd="0" parTransId="{02786463-8B1E-4B25-8B3A-EED9504B0A73}" sibTransId="{F5B39625-F2EF-43D0-94C6-2256F2D45794}"/>
    <dgm:cxn modelId="{B82D3803-44E0-44E4-BF2F-F516BF9E7A2C}" type="presOf" srcId="{E634A113-BB7E-48BD-BE44-C1EA2DE47869}" destId="{819D16E1-10C6-4F2E-ABE5-E94B38E97775}" srcOrd="0" destOrd="0" presId="urn:microsoft.com/office/officeart/2005/8/layout/radial6"/>
    <dgm:cxn modelId="{D218EA36-9562-4D5D-9A82-90BC1C5DAD1F}" type="presOf" srcId="{7C7F4087-D822-43AA-9D2A-828B27A90355}" destId="{1A8CB85B-F18B-4727-91E7-79C37B3E24B5}" srcOrd="0" destOrd="0" presId="urn:microsoft.com/office/officeart/2005/8/layout/radial6"/>
    <dgm:cxn modelId="{45175A90-F6E4-425E-BC34-D82946982302}" srcId="{7C7F4087-D822-43AA-9D2A-828B27A90355}" destId="{25534381-5908-482A-966C-011C5B1E64FE}" srcOrd="0" destOrd="0" parTransId="{71E955A7-FA52-4E58-BA6B-C17AEF4AA6B9}" sibTransId="{7B55382A-8933-4CFA-A182-0B06FACB7412}"/>
    <dgm:cxn modelId="{8A6BBC70-EDD5-4A7C-BDB8-178D6FE2C5AD}" srcId="{E634A113-BB7E-48BD-BE44-C1EA2DE47869}" destId="{7C7F4087-D822-43AA-9D2A-828B27A90355}" srcOrd="0" destOrd="0" parTransId="{DB87463D-CACC-49B4-B0CD-853B0D60CBED}" sibTransId="{B70FA929-CD3A-474B-8291-A16C01476D64}"/>
    <dgm:cxn modelId="{85D8B5C7-E3B7-428E-8BD6-C0C3685C0FEB}" srcId="{7C7F4087-D822-43AA-9D2A-828B27A90355}" destId="{4F749608-A0FA-4964-92C2-6E792854A431}" srcOrd="1" destOrd="0" parTransId="{20901BF6-F2E0-4CB1-834A-6B1100DA3DC5}" sibTransId="{A7A9B485-ABCE-4C35-9A24-91AEB5E888C0}"/>
    <dgm:cxn modelId="{A5E1D79F-5CC0-404C-8FDA-6BADFD0E140B}" type="presOf" srcId="{E8B9D2BB-B6C0-45EE-B14D-8A81AB612A87}" destId="{CAA2935E-9CA6-4232-8F9C-94C0C5087B19}" srcOrd="0" destOrd="0" presId="urn:microsoft.com/office/officeart/2005/8/layout/radial6"/>
    <dgm:cxn modelId="{DD0DD10E-211F-42B3-9942-6DB613715172}" type="presOf" srcId="{A7A9B485-ABCE-4C35-9A24-91AEB5E888C0}" destId="{8FA5BCF5-2B57-4FA7-BC18-F412F1680DAC}" srcOrd="0" destOrd="0" presId="urn:microsoft.com/office/officeart/2005/8/layout/radial6"/>
    <dgm:cxn modelId="{CE6130AC-2A80-4DD6-885B-E1E9CECB2C2C}" type="presOf" srcId="{71F0F8F1-2B5F-447F-99D5-DB446E32E183}" destId="{27B31FF3-7160-4086-A3D9-7DBAD860932C}" srcOrd="0" destOrd="0" presId="urn:microsoft.com/office/officeart/2005/8/layout/radial6"/>
    <dgm:cxn modelId="{601F8A7F-D7AA-4F18-8D87-045647554EC6}" type="presOf" srcId="{7B55382A-8933-4CFA-A182-0B06FACB7412}" destId="{F02C2E73-1947-4275-86EB-98A65A382E9E}" srcOrd="0" destOrd="0" presId="urn:microsoft.com/office/officeart/2005/8/layout/radial6"/>
    <dgm:cxn modelId="{E7AE0739-0B76-4A1F-8418-26F415C776F1}" type="presParOf" srcId="{819D16E1-10C6-4F2E-ABE5-E94B38E97775}" destId="{1A8CB85B-F18B-4727-91E7-79C37B3E24B5}" srcOrd="0" destOrd="0" presId="urn:microsoft.com/office/officeart/2005/8/layout/radial6"/>
    <dgm:cxn modelId="{7B69C204-EB90-4DE6-A2A6-7E631A1C5591}" type="presParOf" srcId="{819D16E1-10C6-4F2E-ABE5-E94B38E97775}" destId="{7B0D1739-4110-4CCD-81AF-E57639732D01}" srcOrd="1" destOrd="0" presId="urn:microsoft.com/office/officeart/2005/8/layout/radial6"/>
    <dgm:cxn modelId="{DFB02076-B72E-4BBC-AEEC-E0A5234A1FE2}" type="presParOf" srcId="{819D16E1-10C6-4F2E-ABE5-E94B38E97775}" destId="{B223E824-C76F-482A-B744-A38C86815674}" srcOrd="2" destOrd="0" presId="urn:microsoft.com/office/officeart/2005/8/layout/radial6"/>
    <dgm:cxn modelId="{86AB4DB7-0B62-4797-A7E1-00563A596C41}" type="presParOf" srcId="{819D16E1-10C6-4F2E-ABE5-E94B38E97775}" destId="{F02C2E73-1947-4275-86EB-98A65A382E9E}" srcOrd="3" destOrd="0" presId="urn:microsoft.com/office/officeart/2005/8/layout/radial6"/>
    <dgm:cxn modelId="{C2012B65-FDE7-4DB3-9259-DEB18F8DF087}" type="presParOf" srcId="{819D16E1-10C6-4F2E-ABE5-E94B38E97775}" destId="{52A3CA22-8FC0-4BAE-9288-2A13E296A7A0}" srcOrd="4" destOrd="0" presId="urn:microsoft.com/office/officeart/2005/8/layout/radial6"/>
    <dgm:cxn modelId="{7244A956-5ABF-46D4-864F-6117CC93966A}" type="presParOf" srcId="{819D16E1-10C6-4F2E-ABE5-E94B38E97775}" destId="{F86F2A99-1426-415B-952C-367024579BD0}" srcOrd="5" destOrd="0" presId="urn:microsoft.com/office/officeart/2005/8/layout/radial6"/>
    <dgm:cxn modelId="{151C48CB-273F-4480-BEE9-2E27D8756ED6}" type="presParOf" srcId="{819D16E1-10C6-4F2E-ABE5-E94B38E97775}" destId="{8FA5BCF5-2B57-4FA7-BC18-F412F1680DAC}" srcOrd="6" destOrd="0" presId="urn:microsoft.com/office/officeart/2005/8/layout/radial6"/>
    <dgm:cxn modelId="{F38306EF-F118-49AA-A0C4-702417C0A5A8}" type="presParOf" srcId="{819D16E1-10C6-4F2E-ABE5-E94B38E97775}" destId="{D46FBDE4-A077-4C13-A71A-5F9591CB7D08}" srcOrd="7" destOrd="0" presId="urn:microsoft.com/office/officeart/2005/8/layout/radial6"/>
    <dgm:cxn modelId="{FE27F18E-6DFF-433C-B3AF-9FD204CFA973}" type="presParOf" srcId="{819D16E1-10C6-4F2E-ABE5-E94B38E97775}" destId="{739C920B-34C4-4982-954B-7DCFA1382FAA}" srcOrd="8" destOrd="0" presId="urn:microsoft.com/office/officeart/2005/8/layout/radial6"/>
    <dgm:cxn modelId="{30C272BC-A038-45BE-89F3-958BA5EE85BA}" type="presParOf" srcId="{819D16E1-10C6-4F2E-ABE5-E94B38E97775}" destId="{13835DE4-8B1B-4FBA-85CD-6361F6601DF6}" srcOrd="9" destOrd="0" presId="urn:microsoft.com/office/officeart/2005/8/layout/radial6"/>
    <dgm:cxn modelId="{A6D2FBC3-D597-44D1-93C2-ADA344A201ED}" type="presParOf" srcId="{819D16E1-10C6-4F2E-ABE5-E94B38E97775}" destId="{27B31FF3-7160-4086-A3D9-7DBAD860932C}" srcOrd="10" destOrd="0" presId="urn:microsoft.com/office/officeart/2005/8/layout/radial6"/>
    <dgm:cxn modelId="{8B145DE2-9D64-4A9D-9C9F-BCDB11B3B7F1}" type="presParOf" srcId="{819D16E1-10C6-4F2E-ABE5-E94B38E97775}" destId="{35BB52BE-3524-4725-BAD6-6DF779729BCE}" srcOrd="11" destOrd="0" presId="urn:microsoft.com/office/officeart/2005/8/layout/radial6"/>
    <dgm:cxn modelId="{31925657-00F3-4EB2-9E9F-096EF3A7E601}" type="presParOf" srcId="{819D16E1-10C6-4F2E-ABE5-E94B38E97775}" destId="{CAA2935E-9CA6-4232-8F9C-94C0C5087B19}" srcOrd="12" destOrd="0" presId="urn:microsoft.com/office/officeart/2005/8/layout/radial6"/>
    <dgm:cxn modelId="{FBCDDFD4-203F-41E1-BDDC-E0D3D7FEA48D}" type="presParOf" srcId="{819D16E1-10C6-4F2E-ABE5-E94B38E97775}" destId="{1FFB2051-1B9F-4AC8-9420-9FB105048126}" srcOrd="13" destOrd="0" presId="urn:microsoft.com/office/officeart/2005/8/layout/radial6"/>
    <dgm:cxn modelId="{6C19F712-48F0-4FB6-967F-48B85768C565}" type="presParOf" srcId="{819D16E1-10C6-4F2E-ABE5-E94B38E97775}" destId="{F3D0D789-42D9-4AE6-9804-4E085147AB75}" srcOrd="14" destOrd="0" presId="urn:microsoft.com/office/officeart/2005/8/layout/radial6"/>
    <dgm:cxn modelId="{15C4E6B6-9929-4E69-813D-3A96C7039FA9}" type="presParOf" srcId="{819D16E1-10C6-4F2E-ABE5-E94B38E97775}" destId="{A0576426-4DB8-4B7C-8DE4-D88471C73DD7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270506-CDAB-4D85-BE9D-B96E188C29B0}">
      <dsp:nvSpPr>
        <dsp:cNvPr id="0" name=""/>
        <dsp:cNvSpPr/>
      </dsp:nvSpPr>
      <dsp:spPr>
        <a:xfrm>
          <a:off x="2438399" y="0"/>
          <a:ext cx="3657600" cy="1934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115" tIns="31115" rIns="31115" bIns="31115" numCol="1" spcCol="1270" anchor="t" anchorCtr="0">
          <a:noAutofit/>
        </a:bodyPr>
        <a:lstStyle/>
        <a:p>
          <a:pPr marL="285750" lvl="1" indent="-285750" algn="l" defTabSz="2178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900" kern="1200" dirty="0" smtClean="0"/>
            <a:t>POST</a:t>
          </a:r>
          <a:endParaRPr lang="en-US" sz="4900" kern="1200" dirty="0"/>
        </a:p>
      </dsp:txBody>
      <dsp:txXfrm>
        <a:off x="2438399" y="241846"/>
        <a:ext cx="2932063" cy="1451073"/>
      </dsp:txXfrm>
    </dsp:sp>
    <dsp:sp modelId="{74F6181E-2030-4523-8018-3310951B22C6}">
      <dsp:nvSpPr>
        <dsp:cNvPr id="0" name=""/>
        <dsp:cNvSpPr/>
      </dsp:nvSpPr>
      <dsp:spPr>
        <a:xfrm>
          <a:off x="0" y="496"/>
          <a:ext cx="2438400" cy="19347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110490" rIns="220980" bIns="11049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800" kern="1200" dirty="0" smtClean="0"/>
            <a:t>SOAP</a:t>
          </a:r>
          <a:endParaRPr lang="en-US" sz="5800" kern="1200" dirty="0"/>
        </a:p>
      </dsp:txBody>
      <dsp:txXfrm>
        <a:off x="94447" y="94943"/>
        <a:ext cx="2249506" cy="1745871"/>
      </dsp:txXfrm>
    </dsp:sp>
    <dsp:sp modelId="{A1C14154-727B-4325-A14F-E738C8A23C0F}">
      <dsp:nvSpPr>
        <dsp:cNvPr id="0" name=""/>
        <dsp:cNvSpPr/>
      </dsp:nvSpPr>
      <dsp:spPr>
        <a:xfrm>
          <a:off x="2438400" y="2128738"/>
          <a:ext cx="3657600" cy="1934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115" tIns="31115" rIns="31115" bIns="31115" numCol="1" spcCol="1270" anchor="t" anchorCtr="0">
          <a:noAutofit/>
        </a:bodyPr>
        <a:lstStyle/>
        <a:p>
          <a:pPr marL="285750" lvl="1" indent="-285750" algn="l" defTabSz="2178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900" kern="1200" dirty="0" smtClean="0"/>
            <a:t> GET</a:t>
          </a:r>
          <a:endParaRPr lang="en-US" sz="4900" kern="1200" dirty="0"/>
        </a:p>
        <a:p>
          <a:pPr marL="285750" lvl="1" indent="-285750" algn="l" defTabSz="2178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4900" kern="1200"/>
        </a:p>
      </dsp:txBody>
      <dsp:txXfrm>
        <a:off x="2438400" y="2370584"/>
        <a:ext cx="2932063" cy="1451073"/>
      </dsp:txXfrm>
    </dsp:sp>
    <dsp:sp modelId="{82086653-1434-4FEC-AC3C-D281FA739523}">
      <dsp:nvSpPr>
        <dsp:cNvPr id="0" name=""/>
        <dsp:cNvSpPr/>
      </dsp:nvSpPr>
      <dsp:spPr>
        <a:xfrm>
          <a:off x="0" y="2128738"/>
          <a:ext cx="2438400" cy="19347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110490" rIns="220980" bIns="11049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800" kern="1200" dirty="0" smtClean="0"/>
            <a:t> REST</a:t>
          </a:r>
          <a:endParaRPr lang="en-US" sz="5800" kern="1200" dirty="0"/>
        </a:p>
      </dsp:txBody>
      <dsp:txXfrm>
        <a:off x="94447" y="2223185"/>
        <a:ext cx="2249506" cy="17458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576426-4DB8-4B7C-8DE4-D88471C73DD7}">
      <dsp:nvSpPr>
        <dsp:cNvPr id="0" name=""/>
        <dsp:cNvSpPr/>
      </dsp:nvSpPr>
      <dsp:spPr>
        <a:xfrm>
          <a:off x="2480743" y="558037"/>
          <a:ext cx="3725313" cy="3725313"/>
        </a:xfrm>
        <a:prstGeom prst="blockArc">
          <a:avLst>
            <a:gd name="adj1" fmla="val 11880000"/>
            <a:gd name="adj2" fmla="val 16200000"/>
            <a:gd name="adj3" fmla="val 4637"/>
          </a:avLst>
        </a:prstGeom>
        <a:solidFill>
          <a:schemeClr val="accent2">
            <a:shade val="90000"/>
            <a:hueOff val="-220506"/>
            <a:satOff val="-11342"/>
            <a:lumOff val="2486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A2935E-9CA6-4232-8F9C-94C0C5087B19}">
      <dsp:nvSpPr>
        <dsp:cNvPr id="0" name=""/>
        <dsp:cNvSpPr/>
      </dsp:nvSpPr>
      <dsp:spPr>
        <a:xfrm>
          <a:off x="2480743" y="558037"/>
          <a:ext cx="3725313" cy="3725313"/>
        </a:xfrm>
        <a:prstGeom prst="blockArc">
          <a:avLst>
            <a:gd name="adj1" fmla="val 7560000"/>
            <a:gd name="adj2" fmla="val 11880000"/>
            <a:gd name="adj3" fmla="val 4637"/>
          </a:avLst>
        </a:prstGeom>
        <a:solidFill>
          <a:schemeClr val="accent2">
            <a:shade val="90000"/>
            <a:hueOff val="-165379"/>
            <a:satOff val="-8506"/>
            <a:lumOff val="1864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835DE4-8B1B-4FBA-85CD-6361F6601DF6}">
      <dsp:nvSpPr>
        <dsp:cNvPr id="0" name=""/>
        <dsp:cNvSpPr/>
      </dsp:nvSpPr>
      <dsp:spPr>
        <a:xfrm>
          <a:off x="2480743" y="558037"/>
          <a:ext cx="3725313" cy="3725313"/>
        </a:xfrm>
        <a:prstGeom prst="blockArc">
          <a:avLst>
            <a:gd name="adj1" fmla="val 3240000"/>
            <a:gd name="adj2" fmla="val 7560000"/>
            <a:gd name="adj3" fmla="val 4637"/>
          </a:avLst>
        </a:prstGeom>
        <a:solidFill>
          <a:schemeClr val="accent2">
            <a:shade val="90000"/>
            <a:hueOff val="-110253"/>
            <a:satOff val="-5671"/>
            <a:lumOff val="1243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A5BCF5-2B57-4FA7-BC18-F412F1680DAC}">
      <dsp:nvSpPr>
        <dsp:cNvPr id="0" name=""/>
        <dsp:cNvSpPr/>
      </dsp:nvSpPr>
      <dsp:spPr>
        <a:xfrm>
          <a:off x="2480743" y="558037"/>
          <a:ext cx="3725313" cy="3725313"/>
        </a:xfrm>
        <a:prstGeom prst="blockArc">
          <a:avLst>
            <a:gd name="adj1" fmla="val 20520000"/>
            <a:gd name="adj2" fmla="val 3240000"/>
            <a:gd name="adj3" fmla="val 4637"/>
          </a:avLst>
        </a:prstGeom>
        <a:solidFill>
          <a:schemeClr val="accent2">
            <a:shade val="90000"/>
            <a:hueOff val="-55126"/>
            <a:satOff val="-2835"/>
            <a:lumOff val="621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2C2E73-1947-4275-86EB-98A65A382E9E}">
      <dsp:nvSpPr>
        <dsp:cNvPr id="0" name=""/>
        <dsp:cNvSpPr/>
      </dsp:nvSpPr>
      <dsp:spPr>
        <a:xfrm>
          <a:off x="2480743" y="558037"/>
          <a:ext cx="3725313" cy="3725313"/>
        </a:xfrm>
        <a:prstGeom prst="blockArc">
          <a:avLst>
            <a:gd name="adj1" fmla="val 16200000"/>
            <a:gd name="adj2" fmla="val 20520000"/>
            <a:gd name="adj3" fmla="val 4637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8CB85B-F18B-4727-91E7-79C37B3E24B5}">
      <dsp:nvSpPr>
        <dsp:cNvPr id="0" name=""/>
        <dsp:cNvSpPr/>
      </dsp:nvSpPr>
      <dsp:spPr>
        <a:xfrm>
          <a:off x="3486596" y="1563891"/>
          <a:ext cx="1713607" cy="1713607"/>
        </a:xfrm>
        <a:prstGeom prst="ellips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Performance</a:t>
          </a:r>
          <a:endParaRPr lang="en-US" sz="1600" kern="1200" dirty="0"/>
        </a:p>
      </dsp:txBody>
      <dsp:txXfrm>
        <a:off x="3737548" y="1814843"/>
        <a:ext cx="1211703" cy="1211703"/>
      </dsp:txXfrm>
    </dsp:sp>
    <dsp:sp modelId="{7B0D1739-4110-4CCD-81AF-E57639732D01}">
      <dsp:nvSpPr>
        <dsp:cNvPr id="0" name=""/>
        <dsp:cNvSpPr/>
      </dsp:nvSpPr>
      <dsp:spPr>
        <a:xfrm>
          <a:off x="3743637" y="1458"/>
          <a:ext cx="1199524" cy="1199524"/>
        </a:xfrm>
        <a:prstGeom prst="ellips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Scale Up</a:t>
          </a:r>
          <a:endParaRPr lang="en-US" sz="1000" kern="1200" dirty="0"/>
        </a:p>
      </dsp:txBody>
      <dsp:txXfrm>
        <a:off x="3919303" y="177124"/>
        <a:ext cx="848192" cy="848192"/>
      </dsp:txXfrm>
    </dsp:sp>
    <dsp:sp modelId="{52A3CA22-8FC0-4BAE-9288-2A13E296A7A0}">
      <dsp:nvSpPr>
        <dsp:cNvPr id="0" name=""/>
        <dsp:cNvSpPr/>
      </dsp:nvSpPr>
      <dsp:spPr>
        <a:xfrm>
          <a:off x="5474060" y="1258683"/>
          <a:ext cx="1199524" cy="1199524"/>
        </a:xfrm>
        <a:prstGeom prst="ellipse">
          <a:avLst/>
        </a:prstGeom>
        <a:solidFill>
          <a:schemeClr val="accent2">
            <a:shade val="80000"/>
            <a:hueOff val="-55101"/>
            <a:satOff val="-2891"/>
            <a:lumOff val="6825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Scale Out</a:t>
          </a:r>
          <a:endParaRPr lang="en-US" sz="1000" kern="1200" dirty="0"/>
        </a:p>
      </dsp:txBody>
      <dsp:txXfrm>
        <a:off x="5649726" y="1434349"/>
        <a:ext cx="848192" cy="848192"/>
      </dsp:txXfrm>
    </dsp:sp>
    <dsp:sp modelId="{D46FBDE4-A077-4C13-A71A-5F9591CB7D08}">
      <dsp:nvSpPr>
        <dsp:cNvPr id="0" name=""/>
        <dsp:cNvSpPr/>
      </dsp:nvSpPr>
      <dsp:spPr>
        <a:xfrm>
          <a:off x="4813097" y="3292917"/>
          <a:ext cx="1199524" cy="1199524"/>
        </a:xfrm>
        <a:prstGeom prst="ellipse">
          <a:avLst/>
        </a:prstGeom>
        <a:solidFill>
          <a:schemeClr val="accent2">
            <a:shade val="80000"/>
            <a:hueOff val="-110202"/>
            <a:satOff val="-5781"/>
            <a:lumOff val="13649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Asynchronous</a:t>
          </a:r>
          <a:endParaRPr lang="en-US" sz="1000" kern="1200" dirty="0"/>
        </a:p>
      </dsp:txBody>
      <dsp:txXfrm>
        <a:off x="4988763" y="3468583"/>
        <a:ext cx="848192" cy="848192"/>
      </dsp:txXfrm>
    </dsp:sp>
    <dsp:sp modelId="{27B31FF3-7160-4086-A3D9-7DBAD860932C}">
      <dsp:nvSpPr>
        <dsp:cNvPr id="0" name=""/>
        <dsp:cNvSpPr/>
      </dsp:nvSpPr>
      <dsp:spPr>
        <a:xfrm>
          <a:off x="2674177" y="3292917"/>
          <a:ext cx="1199524" cy="1199524"/>
        </a:xfrm>
        <a:prstGeom prst="ellipse">
          <a:avLst/>
        </a:prstGeom>
        <a:solidFill>
          <a:schemeClr val="accent2">
            <a:shade val="80000"/>
            <a:hueOff val="-165304"/>
            <a:satOff val="-8672"/>
            <a:lumOff val="20474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Caching</a:t>
          </a:r>
          <a:endParaRPr lang="en-US" sz="1000" kern="1200" dirty="0"/>
        </a:p>
      </dsp:txBody>
      <dsp:txXfrm>
        <a:off x="2849843" y="3468583"/>
        <a:ext cx="848192" cy="848192"/>
      </dsp:txXfrm>
    </dsp:sp>
    <dsp:sp modelId="{1FFB2051-1B9F-4AC8-9420-9FB105048126}">
      <dsp:nvSpPr>
        <dsp:cNvPr id="0" name=""/>
        <dsp:cNvSpPr/>
      </dsp:nvSpPr>
      <dsp:spPr>
        <a:xfrm>
          <a:off x="2013215" y="1258683"/>
          <a:ext cx="1199524" cy="1199524"/>
        </a:xfrm>
        <a:prstGeom prst="ellipse">
          <a:avLst/>
        </a:prstGeom>
        <a:solidFill>
          <a:schemeClr val="accent2">
            <a:shade val="80000"/>
            <a:hueOff val="-220405"/>
            <a:satOff val="-11563"/>
            <a:lumOff val="27299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Close to Source</a:t>
          </a:r>
          <a:endParaRPr lang="en-US" sz="1000" kern="1200" dirty="0"/>
        </a:p>
      </dsp:txBody>
      <dsp:txXfrm>
        <a:off x="2188881" y="1434349"/>
        <a:ext cx="848192" cy="8481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AB3E8-B4CA-42C9-B5E8-D58EF69CFA5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AEF114-BD4B-41C4-9BC6-EF80A7D248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29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EF114-BD4B-41C4-9BC6-EF80A7D2488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0D6FEE-7DD2-40C8-AA68-05B60017AD5E}" type="slidenum">
              <a:rPr lang="en-US"/>
              <a:pPr/>
              <a:t>18</a:t>
            </a:fld>
            <a:endParaRPr lang="en-US"/>
          </a:p>
        </p:txBody>
      </p:sp>
      <p:sp>
        <p:nvSpPr>
          <p:cNvPr id="23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0D6FEE-7DD2-40C8-AA68-05B60017AD5E}" type="slidenum">
              <a:rPr lang="en-US"/>
              <a:pPr/>
              <a:t>19</a:t>
            </a:fld>
            <a:endParaRPr lang="en-US"/>
          </a:p>
        </p:txBody>
      </p:sp>
      <p:sp>
        <p:nvSpPr>
          <p:cNvPr id="23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229F2-7A53-4E41-808C-8B29E13E111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5C8D6FB-B32E-4DDB-9F7D-53CF4CE9E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229F2-7A53-4E41-808C-8B29E13E111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D6FB-B32E-4DDB-9F7D-53CF4CE9E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229F2-7A53-4E41-808C-8B29E13E111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D6FB-B32E-4DDB-9F7D-53CF4CE9E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229F2-7A53-4E41-808C-8B29E13E111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5C8D6FB-B32E-4DDB-9F7D-53CF4CE9E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229F2-7A53-4E41-808C-8B29E13E111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D6FB-B32E-4DDB-9F7D-53CF4CE9E2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229F2-7A53-4E41-808C-8B29E13E111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D6FB-B32E-4DDB-9F7D-53CF4CE9E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229F2-7A53-4E41-808C-8B29E13E111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5C8D6FB-B32E-4DDB-9F7D-53CF4CE9E2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229F2-7A53-4E41-808C-8B29E13E111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D6FB-B32E-4DDB-9F7D-53CF4CE9E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229F2-7A53-4E41-808C-8B29E13E111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D6FB-B32E-4DDB-9F7D-53CF4CE9E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229F2-7A53-4E41-808C-8B29E13E111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D6FB-B32E-4DDB-9F7D-53CF4CE9E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229F2-7A53-4E41-808C-8B29E13E111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8D6FB-B32E-4DDB-9F7D-53CF4CE9E2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E7229F2-7A53-4E41-808C-8B29E13E111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5C8D6FB-B32E-4DDB-9F7D-53CF4CE9E2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hinqlinq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8458200" cy="1222375"/>
          </a:xfrm>
        </p:spPr>
        <p:txBody>
          <a:bodyPr>
            <a:normAutofit/>
          </a:bodyPr>
          <a:lstStyle/>
          <a:p>
            <a:r>
              <a:rPr lang="en-US" sz="6000" dirty="0" smtClean="0"/>
              <a:t>LINQ Scalability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572000"/>
            <a:ext cx="8382000" cy="2057400"/>
          </a:xfrm>
        </p:spPr>
        <p:txBody>
          <a:bodyPr>
            <a:noAutofit/>
          </a:bodyPr>
          <a:lstStyle/>
          <a:p>
            <a:r>
              <a:rPr lang="en-US" b="1" dirty="0" smtClean="0"/>
              <a:t>Jim </a:t>
            </a:r>
            <a:r>
              <a:rPr lang="en-US" b="1" dirty="0" err="1" smtClean="0"/>
              <a:t>Wooley</a:t>
            </a:r>
            <a:endParaRPr lang="en-US" b="1" dirty="0" smtClean="0"/>
          </a:p>
          <a:p>
            <a:r>
              <a:rPr lang="en-US" dirty="0" smtClean="0"/>
              <a:t>LINQ in Action</a:t>
            </a:r>
          </a:p>
          <a:p>
            <a:r>
              <a:rPr lang="en-US" dirty="0" smtClean="0"/>
              <a:t>ThinqLinq.com</a:t>
            </a:r>
          </a:p>
          <a:p>
            <a:r>
              <a:rPr lang="en-US" dirty="0" smtClean="0"/>
              <a:t>Twitter: @</a:t>
            </a:r>
            <a:r>
              <a:rPr lang="en-US" dirty="0" err="1" smtClean="0"/>
              <a:t>LinqKinq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PLINQ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From num In </a:t>
            </a:r>
            <a:r>
              <a:rPr lang="en-US" dirty="0" err="1" smtClean="0"/>
              <a:t>randNums</a:t>
            </a:r>
            <a:endParaRPr lang="en-US" dirty="0" smtClean="0">
              <a:solidFill>
                <a:schemeClr val="accent6"/>
              </a:solidFill>
            </a:endParaRPr>
          </a:p>
          <a:p>
            <a:pPr>
              <a:buNone/>
            </a:pPr>
            <a:r>
              <a:rPr lang="en-US" dirty="0" smtClean="0"/>
              <a:t>Where num Mod 2 = 0</a:t>
            </a:r>
          </a:p>
          <a:p>
            <a:pPr>
              <a:buNone/>
            </a:pPr>
            <a:r>
              <a:rPr lang="en-US" dirty="0" smtClean="0"/>
              <a:t>Order By num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43400" y="1548825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6"/>
                </a:solidFill>
              </a:rPr>
              <a:t>.</a:t>
            </a:r>
            <a:r>
              <a:rPr lang="en-US" sz="3200" dirty="0" err="1" smtClean="0">
                <a:solidFill>
                  <a:schemeClr val="accent6"/>
                </a:solidFill>
              </a:rPr>
              <a:t>AsParallel</a:t>
            </a:r>
            <a:r>
              <a:rPr lang="en-US" sz="3200" dirty="0" smtClean="0">
                <a:solidFill>
                  <a:schemeClr val="accent6"/>
                </a:solidFill>
              </a:rPr>
              <a:t>()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PLINQ Performance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453074"/>
              </p:ext>
            </p:extLst>
          </p:nvPr>
        </p:nvGraphicFramePr>
        <p:xfrm>
          <a:off x="304800" y="1554163"/>
          <a:ext cx="8686800" cy="348043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05000"/>
                <a:gridCol w="3886200"/>
                <a:gridCol w="2895600"/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0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Iterations</a:t>
                      </a:r>
                      <a:endParaRPr lang="en-US" sz="3200" b="0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/>
                        <a:t>Single Thread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 err="1"/>
                        <a:t>AsParallel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/>
                        <a:t>10^2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/>
                        <a:t>0.0001249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/>
                        <a:t>0.0001567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/>
                        <a:t>10^3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 smtClean="0"/>
                        <a:t>0.0001586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/>
                        <a:t>0.0001734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/>
                        <a:t>10^4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/>
                        <a:t>0.0009313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/>
                        <a:t>0.0009534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/>
                        <a:t>10^5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/>
                        <a:t>0.0137534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 smtClean="0"/>
                        <a:t>0.0097142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/>
                        <a:t>10^6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/>
                        <a:t>0.2532268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/>
                        <a:t>0.1370179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/>
                        <a:t>10^7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/>
                        <a:t>5.6738563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 smtClean="0"/>
                        <a:t>1.2734900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286000" y="1371600"/>
            <a:ext cx="4191000" cy="19084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2357034" y="2340992"/>
            <a:ext cx="4048932" cy="848218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ounded Rectangle 65"/>
          <p:cNvSpPr/>
          <p:nvPr/>
        </p:nvSpPr>
        <p:spPr>
          <a:xfrm>
            <a:off x="2394415" y="2514601"/>
            <a:ext cx="857743" cy="225982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ounded Rectangle 63"/>
          <p:cNvSpPr/>
          <p:nvPr/>
        </p:nvSpPr>
        <p:spPr>
          <a:xfrm>
            <a:off x="2367098" y="1600200"/>
            <a:ext cx="4048932" cy="210167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2357034" y="1828800"/>
            <a:ext cx="4048932" cy="48189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357034" y="1583655"/>
            <a:ext cx="4048932" cy="1799308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Collection&lt;T&gt; collection;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bool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IsLegal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(Key k);	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string Hash(Key);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32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var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results = from c in collection </a:t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where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IsLegal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c.key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select new { Hash(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c.key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),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c.value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};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1676400" y="4953000"/>
            <a:ext cx="5334000" cy="838200"/>
          </a:xfrm>
          <a:prstGeom prst="round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2" descr="C:\Program Files\Microsoft Resource DVD Artwork\DVD_ART\Artwork_Imagery\HARDWARE_IMAGERY\Illustration - Misc Hardware\XML Icons\Serv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6661" y="4658380"/>
            <a:ext cx="722975" cy="106644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Scale out - </a:t>
            </a:r>
            <a:r>
              <a:rPr lang="en-US" dirty="0" err="1" smtClean="0"/>
              <a:t>DryadLINQ</a:t>
            </a:r>
            <a:r>
              <a:rPr lang="en-US" dirty="0" smtClean="0"/>
              <a:t> = LINQ + Dryad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1817661" y="5115580"/>
            <a:ext cx="990600" cy="53340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C#</a:t>
            </a:r>
            <a:endParaRPr lang="en-US" sz="3200" dirty="0">
              <a:solidFill>
                <a:schemeClr val="tx1"/>
              </a:solidFill>
            </a:endParaRPr>
          </a:p>
        </p:txBody>
      </p:sp>
      <p:cxnSp>
        <p:nvCxnSpPr>
          <p:cNvPr id="17" name="Straight Arrow Connector 16"/>
          <p:cNvCxnSpPr>
            <a:stCxn id="21" idx="4"/>
            <a:endCxn id="13" idx="0"/>
          </p:cNvCxnSpPr>
          <p:nvPr/>
        </p:nvCxnSpPr>
        <p:spPr>
          <a:xfrm rot="5400000">
            <a:off x="2122461" y="4925080"/>
            <a:ext cx="3810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0"/>
          </p:cNvCxnSpPr>
          <p:nvPr/>
        </p:nvCxnSpPr>
        <p:spPr>
          <a:xfrm rot="16200000" flipH="1">
            <a:off x="6065812" y="4906030"/>
            <a:ext cx="380999" cy="3810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2122461" y="4429780"/>
            <a:ext cx="381000" cy="30480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417861" y="4429780"/>
            <a:ext cx="381000" cy="30480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713261" y="4429780"/>
            <a:ext cx="381000" cy="30480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008661" y="4429780"/>
            <a:ext cx="381000" cy="30480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7086600" y="4343400"/>
            <a:ext cx="1611339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800" i="1" dirty="0" smtClean="0"/>
              <a:t>collection</a:t>
            </a:r>
            <a:endParaRPr lang="en-US" sz="2800" i="1" dirty="0"/>
          </a:p>
        </p:txBody>
      </p:sp>
      <p:sp>
        <p:nvSpPr>
          <p:cNvPr id="33" name="Oval 32"/>
          <p:cNvSpPr/>
          <p:nvPr/>
        </p:nvSpPr>
        <p:spPr>
          <a:xfrm>
            <a:off x="2198661" y="6029980"/>
            <a:ext cx="381000" cy="30480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3494061" y="6029980"/>
            <a:ext cx="381000" cy="30480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4789461" y="6029980"/>
            <a:ext cx="381000" cy="30480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6084861" y="6029980"/>
            <a:ext cx="381000" cy="304800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Arrow Connector 36"/>
          <p:cNvCxnSpPr>
            <a:stCxn id="13" idx="2"/>
            <a:endCxn id="33" idx="0"/>
          </p:cNvCxnSpPr>
          <p:nvPr/>
        </p:nvCxnSpPr>
        <p:spPr>
          <a:xfrm rot="16200000" flipH="1">
            <a:off x="2160561" y="5801380"/>
            <a:ext cx="381000" cy="7620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4" idx="2"/>
            <a:endCxn id="34" idx="0"/>
          </p:cNvCxnSpPr>
          <p:nvPr/>
        </p:nvCxnSpPr>
        <p:spPr>
          <a:xfrm rot="16200000" flipH="1">
            <a:off x="3455961" y="5801380"/>
            <a:ext cx="381000" cy="7620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15" idx="2"/>
            <a:endCxn id="35" idx="0"/>
          </p:cNvCxnSpPr>
          <p:nvPr/>
        </p:nvCxnSpPr>
        <p:spPr>
          <a:xfrm rot="16200000" flipH="1">
            <a:off x="4751361" y="5801380"/>
            <a:ext cx="381000" cy="7620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16" idx="2"/>
            <a:endCxn id="36" idx="0"/>
          </p:cNvCxnSpPr>
          <p:nvPr/>
        </p:nvCxnSpPr>
        <p:spPr>
          <a:xfrm rot="5400000">
            <a:off x="6084861" y="5839480"/>
            <a:ext cx="3810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6618261" y="5953780"/>
            <a:ext cx="1144865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800" i="1" dirty="0" smtClean="0"/>
              <a:t>results</a:t>
            </a:r>
            <a:endParaRPr lang="en-US" sz="2800" i="1" dirty="0"/>
          </a:p>
        </p:txBody>
      </p:sp>
      <p:pic>
        <p:nvPicPr>
          <p:cNvPr id="51" name="Picture 2" descr="C:\Program Files\Microsoft Resource DVD Artwork\DVD_ART\Artwork_Imagery\HARDWARE_IMAGERY\Illustration - Misc Hardware\XML Icons\Serv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4461" y="4658380"/>
            <a:ext cx="722975" cy="1066448"/>
          </a:xfrm>
          <a:prstGeom prst="rect">
            <a:avLst/>
          </a:prstGeom>
          <a:noFill/>
        </p:spPr>
      </p:pic>
      <p:pic>
        <p:nvPicPr>
          <p:cNvPr id="52" name="Picture 2" descr="C:\Program Files\Microsoft Resource DVD Artwork\DVD_ART\Artwork_Imagery\HARDWARE_IMAGERY\Illustration - Misc Hardware\XML Icons\Serv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9861" y="4658380"/>
            <a:ext cx="722975" cy="1066448"/>
          </a:xfrm>
          <a:prstGeom prst="rect">
            <a:avLst/>
          </a:prstGeom>
          <a:noFill/>
        </p:spPr>
      </p:pic>
      <p:pic>
        <p:nvPicPr>
          <p:cNvPr id="53" name="Picture 2" descr="C:\Program Files\Microsoft Resource DVD Artwork\DVD_ART\Artwork_Imagery\HARDWARE_IMAGERY\Illustration - Misc Hardware\XML Icons\Serv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5261" y="4658380"/>
            <a:ext cx="722975" cy="1066448"/>
          </a:xfrm>
          <a:prstGeom prst="rect">
            <a:avLst/>
          </a:prstGeom>
          <a:noFill/>
        </p:spPr>
      </p:pic>
      <p:sp>
        <p:nvSpPr>
          <p:cNvPr id="14" name="Rounded Rectangle 13"/>
          <p:cNvSpPr/>
          <p:nvPr/>
        </p:nvSpPr>
        <p:spPr>
          <a:xfrm>
            <a:off x="3113061" y="5115580"/>
            <a:ext cx="990600" cy="53340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C#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408461" y="5115580"/>
            <a:ext cx="990600" cy="53340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C#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80061" y="5115580"/>
            <a:ext cx="990600" cy="53340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C#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4" name="Down Arrow 53"/>
          <p:cNvSpPr/>
          <p:nvPr/>
        </p:nvSpPr>
        <p:spPr>
          <a:xfrm>
            <a:off x="3886200" y="3429000"/>
            <a:ext cx="914400" cy="762000"/>
          </a:xfrm>
          <a:prstGeom prst="downArrow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Slide Number Placeholder 5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73E8-BEAF-4D31-8BC4-0CF0FBB3AA11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1333500" y="1897811"/>
            <a:ext cx="1038764" cy="3200400"/>
          </a:xfrm>
          <a:custGeom>
            <a:avLst/>
            <a:gdLst>
              <a:gd name="connsiteX0" fmla="*/ 1017916 w 1017916"/>
              <a:gd name="connsiteY0" fmla="*/ 0 h 3200400"/>
              <a:gd name="connsiteX1" fmla="*/ 586595 w 1017916"/>
              <a:gd name="connsiteY1" fmla="*/ 155276 h 3200400"/>
              <a:gd name="connsiteX2" fmla="*/ 8626 w 1017916"/>
              <a:gd name="connsiteY2" fmla="*/ 854015 h 3200400"/>
              <a:gd name="connsiteX3" fmla="*/ 534837 w 1017916"/>
              <a:gd name="connsiteY3" fmla="*/ 3200400 h 3200400"/>
              <a:gd name="connsiteX0" fmla="*/ 1038764 w 1038764"/>
              <a:gd name="connsiteY0" fmla="*/ 0 h 3200400"/>
              <a:gd name="connsiteX1" fmla="*/ 378843 w 1038764"/>
              <a:gd name="connsiteY1" fmla="*/ 155276 h 3200400"/>
              <a:gd name="connsiteX2" fmla="*/ 29474 w 1038764"/>
              <a:gd name="connsiteY2" fmla="*/ 854015 h 3200400"/>
              <a:gd name="connsiteX3" fmla="*/ 555685 w 1038764"/>
              <a:gd name="connsiteY3" fmla="*/ 3200400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8764" h="3200400">
                <a:moveTo>
                  <a:pt x="1038764" y="0"/>
                </a:moveTo>
                <a:cubicBezTo>
                  <a:pt x="907211" y="6470"/>
                  <a:pt x="547058" y="12940"/>
                  <a:pt x="378843" y="155276"/>
                </a:cubicBezTo>
                <a:cubicBezTo>
                  <a:pt x="210628" y="297612"/>
                  <a:pt x="0" y="346494"/>
                  <a:pt x="29474" y="854015"/>
                </a:cubicBezTo>
                <a:cubicBezTo>
                  <a:pt x="58948" y="1361536"/>
                  <a:pt x="288266" y="2280968"/>
                  <a:pt x="555685" y="3200400"/>
                </a:cubicBezTo>
              </a:path>
            </a:pathLst>
          </a:cu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 flipH="1">
            <a:off x="6400800" y="2743200"/>
            <a:ext cx="889000" cy="2286000"/>
          </a:xfrm>
          <a:custGeom>
            <a:avLst/>
            <a:gdLst>
              <a:gd name="connsiteX0" fmla="*/ 1017916 w 1017916"/>
              <a:gd name="connsiteY0" fmla="*/ 0 h 3200400"/>
              <a:gd name="connsiteX1" fmla="*/ 586595 w 1017916"/>
              <a:gd name="connsiteY1" fmla="*/ 155276 h 3200400"/>
              <a:gd name="connsiteX2" fmla="*/ 8626 w 1017916"/>
              <a:gd name="connsiteY2" fmla="*/ 854015 h 3200400"/>
              <a:gd name="connsiteX3" fmla="*/ 534837 w 1017916"/>
              <a:gd name="connsiteY3" fmla="*/ 3200400 h 3200400"/>
              <a:gd name="connsiteX0" fmla="*/ 1038764 w 1038764"/>
              <a:gd name="connsiteY0" fmla="*/ 0 h 3200400"/>
              <a:gd name="connsiteX1" fmla="*/ 378843 w 1038764"/>
              <a:gd name="connsiteY1" fmla="*/ 155276 h 3200400"/>
              <a:gd name="connsiteX2" fmla="*/ 29474 w 1038764"/>
              <a:gd name="connsiteY2" fmla="*/ 854015 h 3200400"/>
              <a:gd name="connsiteX3" fmla="*/ 555685 w 1038764"/>
              <a:gd name="connsiteY3" fmla="*/ 3200400 h 3200400"/>
              <a:gd name="connsiteX0" fmla="*/ 1009909 w 1009909"/>
              <a:gd name="connsiteY0" fmla="*/ 0 h 2743200"/>
              <a:gd name="connsiteX1" fmla="*/ 349988 w 1009909"/>
              <a:gd name="connsiteY1" fmla="*/ 155276 h 2743200"/>
              <a:gd name="connsiteX2" fmla="*/ 619 w 1009909"/>
              <a:gd name="connsiteY2" fmla="*/ 854015 h 2743200"/>
              <a:gd name="connsiteX3" fmla="*/ 353703 w 1009909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909" h="2743200">
                <a:moveTo>
                  <a:pt x="1009909" y="0"/>
                </a:moveTo>
                <a:cubicBezTo>
                  <a:pt x="878356" y="6470"/>
                  <a:pt x="518203" y="12940"/>
                  <a:pt x="349988" y="155276"/>
                </a:cubicBezTo>
                <a:cubicBezTo>
                  <a:pt x="181773" y="297612"/>
                  <a:pt x="0" y="422694"/>
                  <a:pt x="619" y="854015"/>
                </a:cubicBezTo>
                <a:cubicBezTo>
                  <a:pt x="1238" y="1285336"/>
                  <a:pt x="86284" y="1823768"/>
                  <a:pt x="353703" y="2743200"/>
                </a:cubicBezTo>
              </a:path>
            </a:pathLst>
          </a:cu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685800" y="2133600"/>
            <a:ext cx="773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Vertex</a:t>
            </a:r>
            <a:br>
              <a:rPr lang="en-US" i="1" dirty="0" smtClean="0"/>
            </a:br>
            <a:r>
              <a:rPr lang="en-US" i="1" dirty="0" smtClean="0"/>
              <a:t>code</a:t>
            </a:r>
            <a:endParaRPr lang="en-US" i="1" dirty="0"/>
          </a:p>
        </p:txBody>
      </p:sp>
      <p:sp>
        <p:nvSpPr>
          <p:cNvPr id="63" name="TextBox 62"/>
          <p:cNvSpPr txBox="1"/>
          <p:nvPr/>
        </p:nvSpPr>
        <p:spPr>
          <a:xfrm>
            <a:off x="7315200" y="2819400"/>
            <a:ext cx="12326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Query</a:t>
            </a:r>
            <a:br>
              <a:rPr lang="en-US" i="1" dirty="0" smtClean="0"/>
            </a:br>
            <a:r>
              <a:rPr lang="en-US" i="1" dirty="0" smtClean="0"/>
              <a:t>plan</a:t>
            </a:r>
          </a:p>
          <a:p>
            <a:r>
              <a:rPr lang="en-US" i="1" dirty="0" smtClean="0"/>
              <a:t>(Dryad job)</a:t>
            </a:r>
            <a:endParaRPr lang="en-US" i="1" dirty="0"/>
          </a:p>
        </p:txBody>
      </p:sp>
      <p:sp>
        <p:nvSpPr>
          <p:cNvPr id="68" name="Freeform 67"/>
          <p:cNvSpPr/>
          <p:nvPr/>
        </p:nvSpPr>
        <p:spPr>
          <a:xfrm>
            <a:off x="1854678" y="1702856"/>
            <a:ext cx="547683" cy="2792943"/>
          </a:xfrm>
          <a:custGeom>
            <a:avLst/>
            <a:gdLst>
              <a:gd name="connsiteX0" fmla="*/ 1017916 w 1017916"/>
              <a:gd name="connsiteY0" fmla="*/ 0 h 3200400"/>
              <a:gd name="connsiteX1" fmla="*/ 586595 w 1017916"/>
              <a:gd name="connsiteY1" fmla="*/ 155276 h 3200400"/>
              <a:gd name="connsiteX2" fmla="*/ 8626 w 1017916"/>
              <a:gd name="connsiteY2" fmla="*/ 854015 h 3200400"/>
              <a:gd name="connsiteX3" fmla="*/ 534837 w 1017916"/>
              <a:gd name="connsiteY3" fmla="*/ 3200400 h 3200400"/>
              <a:gd name="connsiteX0" fmla="*/ 1038764 w 1038764"/>
              <a:gd name="connsiteY0" fmla="*/ 0 h 3200400"/>
              <a:gd name="connsiteX1" fmla="*/ 378843 w 1038764"/>
              <a:gd name="connsiteY1" fmla="*/ 155276 h 3200400"/>
              <a:gd name="connsiteX2" fmla="*/ 29474 w 1038764"/>
              <a:gd name="connsiteY2" fmla="*/ 854015 h 3200400"/>
              <a:gd name="connsiteX3" fmla="*/ 555685 w 1038764"/>
              <a:gd name="connsiteY3" fmla="*/ 3200400 h 3200400"/>
              <a:gd name="connsiteX0" fmla="*/ 1038764 w 1038764"/>
              <a:gd name="connsiteY0" fmla="*/ 22561 h 3222961"/>
              <a:gd name="connsiteX1" fmla="*/ 792088 w 1038764"/>
              <a:gd name="connsiteY1" fmla="*/ 25879 h 3222961"/>
              <a:gd name="connsiteX2" fmla="*/ 378843 w 1038764"/>
              <a:gd name="connsiteY2" fmla="*/ 177837 h 3222961"/>
              <a:gd name="connsiteX3" fmla="*/ 29474 w 1038764"/>
              <a:gd name="connsiteY3" fmla="*/ 876576 h 3222961"/>
              <a:gd name="connsiteX4" fmla="*/ 555685 w 1038764"/>
              <a:gd name="connsiteY4" fmla="*/ 3222961 h 3222961"/>
              <a:gd name="connsiteX0" fmla="*/ 798875 w 862093"/>
              <a:gd name="connsiteY0" fmla="*/ 22561 h 3222961"/>
              <a:gd name="connsiteX1" fmla="*/ 792088 w 862093"/>
              <a:gd name="connsiteY1" fmla="*/ 25879 h 3222961"/>
              <a:gd name="connsiteX2" fmla="*/ 378843 w 862093"/>
              <a:gd name="connsiteY2" fmla="*/ 177837 h 3222961"/>
              <a:gd name="connsiteX3" fmla="*/ 29474 w 862093"/>
              <a:gd name="connsiteY3" fmla="*/ 876576 h 3222961"/>
              <a:gd name="connsiteX4" fmla="*/ 555685 w 862093"/>
              <a:gd name="connsiteY4" fmla="*/ 3222961 h 322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2093" h="3222961">
                <a:moveTo>
                  <a:pt x="798875" y="22561"/>
                </a:moveTo>
                <a:cubicBezTo>
                  <a:pt x="797744" y="23114"/>
                  <a:pt x="862093" y="0"/>
                  <a:pt x="792088" y="25879"/>
                </a:cubicBezTo>
                <a:cubicBezTo>
                  <a:pt x="722083" y="51758"/>
                  <a:pt x="505945" y="36054"/>
                  <a:pt x="378843" y="177837"/>
                </a:cubicBezTo>
                <a:cubicBezTo>
                  <a:pt x="251741" y="319620"/>
                  <a:pt x="0" y="369055"/>
                  <a:pt x="29474" y="876576"/>
                </a:cubicBezTo>
                <a:cubicBezTo>
                  <a:pt x="58948" y="1384097"/>
                  <a:pt x="288266" y="2303529"/>
                  <a:pt x="555685" y="3222961"/>
                </a:cubicBezTo>
              </a:path>
            </a:pathLst>
          </a:cu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/>
          <p:cNvSpPr txBox="1"/>
          <p:nvPr/>
        </p:nvSpPr>
        <p:spPr>
          <a:xfrm>
            <a:off x="2057400" y="3505200"/>
            <a:ext cx="638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Data</a:t>
            </a:r>
            <a:endParaRPr lang="en-US" i="1" dirty="0"/>
          </a:p>
        </p:txBody>
      </p:sp>
      <p:cxnSp>
        <p:nvCxnSpPr>
          <p:cNvPr id="18" name="Straight Arrow Connector 17"/>
          <p:cNvCxnSpPr>
            <a:stCxn id="22" idx="4"/>
            <a:endCxn id="14" idx="0"/>
          </p:cNvCxnSpPr>
          <p:nvPr/>
        </p:nvCxnSpPr>
        <p:spPr>
          <a:xfrm rot="5400000">
            <a:off x="3417861" y="4925080"/>
            <a:ext cx="3810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23" idx="4"/>
            <a:endCxn id="15" idx="0"/>
          </p:cNvCxnSpPr>
          <p:nvPr/>
        </p:nvCxnSpPr>
        <p:spPr>
          <a:xfrm rot="5400000">
            <a:off x="4713261" y="4925080"/>
            <a:ext cx="3810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13" grpId="0" animBg="1"/>
      <p:bldP spid="21" grpId="0" animBg="1"/>
      <p:bldP spid="22" grpId="0" animBg="1"/>
      <p:bldP spid="23" grpId="0" animBg="1"/>
      <p:bldP spid="24" grpId="0" animBg="1"/>
      <p:bldP spid="25" grpId="0"/>
      <p:bldP spid="33" grpId="0" animBg="1"/>
      <p:bldP spid="34" grpId="0" animBg="1"/>
      <p:bldP spid="35" grpId="0" animBg="1"/>
      <p:bldP spid="36" grpId="0" animBg="1"/>
      <p:bldP spid="49" grpId="0"/>
      <p:bldP spid="14" grpId="0" animBg="1"/>
      <p:bldP spid="15" grpId="0" animBg="1"/>
      <p:bldP spid="16" grpId="0" animBg="1"/>
      <p:bldP spid="60" grpId="0" animBg="1"/>
      <p:bldP spid="61" grpId="0" animBg="1"/>
      <p:bldP spid="62" grpId="0"/>
      <p:bldP spid="63" grpId="0"/>
      <p:bldP spid="68" grpId="0" animBg="1"/>
      <p:bldP spid="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DryadLINQ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1600200"/>
            <a:ext cx="8610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cs typeface="Courier New" pitchFamily="49" charset="0"/>
              </a:rPr>
              <a:t>var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Courier New" pitchFamily="49" charset="0"/>
              </a:rPr>
              <a:t> </a:t>
            </a:r>
            <a:r>
              <a:rPr lang="en-US" sz="2400" dirty="0" smtClean="0"/>
              <a:t>docs = </a:t>
            </a:r>
            <a:r>
              <a:rPr lang="en-US" sz="2400" dirty="0" err="1" smtClean="0">
                <a:cs typeface="Courier New" pitchFamily="49" charset="0"/>
              </a:rPr>
              <a:t>DryadLinq.</a:t>
            </a:r>
            <a:r>
              <a:rPr lang="en-US" sz="2400" b="1" dirty="0" err="1" smtClean="0">
                <a:cs typeface="Courier New" pitchFamily="49" charset="0"/>
              </a:rPr>
              <a:t>GetTable</a:t>
            </a:r>
            <a:r>
              <a:rPr lang="en-US" sz="2400" dirty="0" smtClean="0">
                <a:cs typeface="Courier New" pitchFamily="49" charset="0"/>
              </a:rPr>
              <a:t>&lt;</a:t>
            </a:r>
            <a:r>
              <a:rPr lang="en-US" sz="2400" dirty="0" smtClean="0">
                <a:solidFill>
                  <a:srgbClr val="0000FF"/>
                </a:solidFill>
                <a:cs typeface="Courier New" pitchFamily="49" charset="0"/>
              </a:rPr>
              <a:t>Doc</a:t>
            </a:r>
            <a:r>
              <a:rPr lang="en-US" sz="2400" dirty="0" smtClean="0">
                <a:cs typeface="Courier New" pitchFamily="49" charset="0"/>
              </a:rPr>
              <a:t>&gt;(</a:t>
            </a:r>
            <a:r>
              <a:rPr lang="en-US" sz="2400" dirty="0" smtClean="0">
                <a:solidFill>
                  <a:srgbClr val="C00000"/>
                </a:solidFill>
                <a:cs typeface="Courier New" pitchFamily="49" charset="0"/>
              </a:rPr>
              <a:t>“file://docs.txt”</a:t>
            </a:r>
            <a:r>
              <a:rPr lang="en-US" sz="2400" dirty="0" smtClean="0">
                <a:cs typeface="Courier New" pitchFamily="49" charset="0"/>
              </a:rPr>
              <a:t>);</a:t>
            </a:r>
            <a:endParaRPr lang="en-US" sz="2400" dirty="0" smtClean="0"/>
          </a:p>
          <a:p>
            <a:pPr>
              <a:buNone/>
            </a:pPr>
            <a:r>
              <a:rPr lang="en-US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cs typeface="Courier New" pitchFamily="49" charset="0"/>
              </a:rPr>
              <a:t>var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Courier New" pitchFamily="49" charset="0"/>
              </a:rPr>
              <a:t> </a:t>
            </a:r>
            <a:r>
              <a:rPr lang="en-US" sz="2400" dirty="0" smtClean="0">
                <a:cs typeface="Courier New" pitchFamily="49" charset="0"/>
              </a:rPr>
              <a:t>words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Courier New" pitchFamily="49" charset="0"/>
              </a:rPr>
              <a:t> </a:t>
            </a:r>
            <a:r>
              <a:rPr lang="en-US" sz="2400" dirty="0" smtClean="0">
                <a:cs typeface="Courier New" pitchFamily="49" charset="0"/>
              </a:rPr>
              <a:t>=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Courier New" pitchFamily="49" charset="0"/>
              </a:rPr>
              <a:t> </a:t>
            </a:r>
            <a:r>
              <a:rPr lang="en-US" sz="2400" dirty="0" err="1" smtClean="0">
                <a:cs typeface="Courier New" pitchFamily="49" charset="0"/>
              </a:rPr>
              <a:t>docs.</a:t>
            </a:r>
            <a:r>
              <a:rPr lang="en-US" sz="2400" b="1" dirty="0" err="1" smtClean="0">
                <a:cs typeface="Courier New" pitchFamily="49" charset="0"/>
              </a:rPr>
              <a:t>SelectMany</a:t>
            </a:r>
            <a:r>
              <a:rPr lang="en-US" sz="2400" dirty="0" smtClean="0">
                <a:cs typeface="Courier New" pitchFamily="49" charset="0"/>
              </a:rPr>
              <a:t>(doc =&gt; </a:t>
            </a:r>
            <a:r>
              <a:rPr lang="en-US" sz="2400" dirty="0" err="1" smtClean="0">
                <a:cs typeface="Courier New" pitchFamily="49" charset="0"/>
              </a:rPr>
              <a:t>doc.words</a:t>
            </a:r>
            <a:r>
              <a:rPr lang="en-US" sz="2400" dirty="0" smtClean="0">
                <a:cs typeface="Courier New" pitchFamily="49" charset="0"/>
              </a:rPr>
              <a:t>);</a:t>
            </a:r>
          </a:p>
          <a:p>
            <a:pPr>
              <a:buNone/>
            </a:pPr>
            <a:r>
              <a:rPr lang="en-US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cs typeface="Courier New" pitchFamily="49" charset="0"/>
              </a:rPr>
              <a:t>var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Courier New" pitchFamily="49" charset="0"/>
              </a:rPr>
              <a:t> </a:t>
            </a:r>
            <a:r>
              <a:rPr lang="en-US" sz="2400" dirty="0" smtClean="0">
                <a:cs typeface="Courier New" pitchFamily="49" charset="0"/>
              </a:rPr>
              <a:t>groups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Courier New" pitchFamily="49" charset="0"/>
              </a:rPr>
              <a:t> </a:t>
            </a:r>
            <a:r>
              <a:rPr lang="en-US" sz="2400" dirty="0" smtClean="0">
                <a:cs typeface="Courier New" pitchFamily="49" charset="0"/>
              </a:rPr>
              <a:t>=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Courier New" pitchFamily="49" charset="0"/>
              </a:rPr>
              <a:t> </a:t>
            </a:r>
            <a:r>
              <a:rPr lang="en-US" sz="2400" dirty="0" err="1" smtClean="0">
                <a:cs typeface="Courier New" pitchFamily="49" charset="0"/>
              </a:rPr>
              <a:t>words.</a:t>
            </a:r>
            <a:r>
              <a:rPr lang="en-US" sz="2400" b="1" dirty="0" err="1" smtClean="0">
                <a:cs typeface="Courier New" pitchFamily="49" charset="0"/>
              </a:rPr>
              <a:t>GroupBy</a:t>
            </a:r>
            <a:r>
              <a:rPr lang="en-US" sz="2400" dirty="0" smtClean="0">
                <a:cs typeface="Courier New" pitchFamily="49" charset="0"/>
              </a:rPr>
              <a:t>(word =&gt; word);</a:t>
            </a:r>
            <a:endParaRPr lang="en-US" sz="2400" dirty="0" smtClean="0">
              <a:solidFill>
                <a:schemeClr val="tx2">
                  <a:lumMod val="60000"/>
                  <a:lumOff val="40000"/>
                </a:schemeClr>
              </a:solidFill>
              <a:cs typeface="Courier New" pitchFamily="49" charset="0"/>
            </a:endParaRPr>
          </a:p>
          <a:p>
            <a:pPr>
              <a:buNone/>
            </a:pPr>
            <a:r>
              <a:rPr lang="en-US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cs typeface="Courier New" pitchFamily="49" charset="0"/>
              </a:rPr>
              <a:t>var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Courier New" pitchFamily="49" charset="0"/>
              </a:rPr>
              <a:t> </a:t>
            </a:r>
            <a:r>
              <a:rPr lang="en-US" sz="2400" dirty="0" smtClean="0">
                <a:cs typeface="Courier New" pitchFamily="49" charset="0"/>
              </a:rPr>
              <a:t>counts = </a:t>
            </a:r>
            <a:r>
              <a:rPr lang="en-US" sz="2400" dirty="0" err="1" smtClean="0">
                <a:cs typeface="Courier New" pitchFamily="49" charset="0"/>
              </a:rPr>
              <a:t>groups.</a:t>
            </a:r>
            <a:r>
              <a:rPr lang="en-US" sz="2400" b="1" dirty="0" err="1" smtClean="0">
                <a:cs typeface="Courier New" pitchFamily="49" charset="0"/>
              </a:rPr>
              <a:t>Select</a:t>
            </a:r>
            <a:r>
              <a:rPr lang="en-US" sz="2400" dirty="0" smtClean="0">
                <a:cs typeface="Courier New" pitchFamily="49" charset="0"/>
              </a:rPr>
              <a:t>(</a:t>
            </a:r>
          </a:p>
          <a:p>
            <a:pPr>
              <a:buNone/>
            </a:pPr>
            <a:r>
              <a:rPr lang="en-US" sz="2400" dirty="0" smtClean="0">
                <a:cs typeface="Courier New" pitchFamily="49" charset="0"/>
              </a:rPr>
              <a:t>                              g =&gt; new </a:t>
            </a:r>
            <a:r>
              <a:rPr lang="en-US" sz="2400" dirty="0" err="1" smtClean="0">
                <a:solidFill>
                  <a:srgbClr val="0000FF"/>
                </a:solidFill>
                <a:cs typeface="Courier New" pitchFamily="49" charset="0"/>
              </a:rPr>
              <a:t>WordCount</a:t>
            </a:r>
            <a:r>
              <a:rPr lang="en-US" sz="2400" dirty="0" smtClean="0">
                <a:cs typeface="Courier New" pitchFamily="49" charset="0"/>
              </a:rPr>
              <a:t>(</a:t>
            </a:r>
            <a:r>
              <a:rPr lang="en-US" sz="2400" dirty="0" err="1" smtClean="0">
                <a:cs typeface="Courier New" pitchFamily="49" charset="0"/>
              </a:rPr>
              <a:t>g.Key</a:t>
            </a:r>
            <a:r>
              <a:rPr lang="en-US" sz="2400" dirty="0" smtClean="0">
                <a:cs typeface="Courier New" pitchFamily="49" charset="0"/>
              </a:rPr>
              <a:t>, </a:t>
            </a:r>
            <a:r>
              <a:rPr lang="en-US" sz="2400" dirty="0" err="1" smtClean="0">
                <a:cs typeface="Courier New" pitchFamily="49" charset="0"/>
              </a:rPr>
              <a:t>g.Count</a:t>
            </a:r>
            <a:r>
              <a:rPr lang="en-US" sz="2400" dirty="0" smtClean="0">
                <a:cs typeface="Courier New" pitchFamily="49" charset="0"/>
              </a:rPr>
              <a:t>()));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Scalability</a:t>
            </a:r>
            <a:r>
              <a:rPr lang="en-US" baseline="0" dirty="0" smtClean="0"/>
              <a:t>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</a:p>
          <a:p>
            <a:r>
              <a:rPr lang="en-US" dirty="0" smtClean="0"/>
              <a:t>Scale</a:t>
            </a:r>
            <a:r>
              <a:rPr lang="en-US" baseline="0" dirty="0" smtClean="0"/>
              <a:t> Up</a:t>
            </a:r>
          </a:p>
          <a:p>
            <a:pPr rtl="0" eaLnBrk="1" fontAlgn="base" latinLnBrk="0" hangingPunct="1"/>
            <a:r>
              <a:rPr lang="en-US" baseline="0" dirty="0" smtClean="0"/>
              <a:t>Scale Out</a:t>
            </a:r>
            <a:endParaRPr lang="en-US" sz="3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>Asynchronous</a:t>
            </a:r>
          </a:p>
          <a:p>
            <a:r>
              <a:rPr lang="en-US" sz="3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Caching</a:t>
            </a:r>
            <a:endParaRPr lang="en-US" baseline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Asynchronous – RX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981200"/>
            <a:ext cx="8799694" cy="2631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Stream Insight (SQL Server 2008 R2)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Continuous Event Processing (CEP)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2413338"/>
            <a:ext cx="8458200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400" dirty="0" smtClean="0"/>
              <a:t>from </a:t>
            </a:r>
            <a:r>
              <a:rPr lang="en-US" sz="2400" dirty="0" err="1"/>
              <a:t>eventLogEntry</a:t>
            </a:r>
            <a:r>
              <a:rPr lang="en-US" sz="2400" dirty="0"/>
              <a:t> in </a:t>
            </a:r>
            <a:r>
              <a:rPr lang="en-US" sz="2400" dirty="0" err="1"/>
              <a:t>eventLogEnum</a:t>
            </a:r>
            <a:endParaRPr lang="en-US" sz="2400" dirty="0"/>
          </a:p>
          <a:p>
            <a:r>
              <a:rPr lang="en-US" sz="2400" dirty="0" smtClean="0"/>
              <a:t>where </a:t>
            </a:r>
            <a:r>
              <a:rPr lang="en-US" sz="2400" dirty="0" err="1"/>
              <a:t>eventLogEntry.TimeWritten</a:t>
            </a:r>
            <a:r>
              <a:rPr lang="en-US" sz="2400" dirty="0"/>
              <a:t> &gt; </a:t>
            </a:r>
            <a:r>
              <a:rPr lang="en-US" sz="2400" dirty="0" smtClean="0"/>
              <a:t>			</a:t>
            </a:r>
            <a:r>
              <a:rPr lang="en-US" sz="2400" dirty="0" err="1" smtClean="0"/>
              <a:t>DateTime.Now.Subtract</a:t>
            </a:r>
            <a:r>
              <a:rPr lang="en-US" sz="2400" dirty="0" smtClean="0"/>
              <a:t>(</a:t>
            </a:r>
            <a:r>
              <a:rPr lang="en-US" sz="2400" dirty="0" err="1" smtClean="0"/>
              <a:t>TimeSpan.FromDays</a:t>
            </a:r>
            <a:r>
              <a:rPr lang="en-US" sz="2400" dirty="0" smtClean="0"/>
              <a:t>(30</a:t>
            </a:r>
            <a:r>
              <a:rPr lang="en-US" sz="2400" dirty="0"/>
              <a:t>))</a:t>
            </a:r>
          </a:p>
          <a:p>
            <a:r>
              <a:rPr lang="en-US" sz="2400" dirty="0" smtClean="0"/>
              <a:t>select </a:t>
            </a:r>
            <a:r>
              <a:rPr lang="en-US" sz="2400" dirty="0" err="1"/>
              <a:t>eventLogEntry</a:t>
            </a:r>
            <a:r>
              <a:rPr lang="en-US" sz="2400" dirty="0"/>
              <a:t>;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623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loud 4"/>
          <p:cNvSpPr/>
          <p:nvPr/>
        </p:nvSpPr>
        <p:spPr>
          <a:xfrm>
            <a:off x="838200" y="762000"/>
            <a:ext cx="6781800" cy="5867400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n 3"/>
          <p:cNvSpPr/>
          <p:nvPr/>
        </p:nvSpPr>
        <p:spPr>
          <a:xfrm>
            <a:off x="2667000" y="1676400"/>
            <a:ext cx="3352800" cy="3733800"/>
          </a:xfrm>
          <a:prstGeom prst="ca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dirty="0" smtClean="0"/>
              <a:t>???</a:t>
            </a:r>
            <a:endParaRPr 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941763" y="4571931"/>
            <a:ext cx="990600" cy="1055688"/>
            <a:chOff x="2256" y="2637"/>
            <a:chExt cx="624" cy="624"/>
          </a:xfrm>
        </p:grpSpPr>
        <p:sp>
          <p:nvSpPr>
            <p:cNvPr id="233484" name="Line 12"/>
            <p:cNvSpPr>
              <a:spLocks noChangeShapeType="1"/>
            </p:cNvSpPr>
            <p:nvPr/>
          </p:nvSpPr>
          <p:spPr bwMode="auto">
            <a:xfrm flipV="1">
              <a:off x="2400" y="2637"/>
              <a:ext cx="0" cy="624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en-US">
                <a:solidFill>
                  <a:schemeClr val="accent6"/>
                </a:solidFill>
              </a:endParaRPr>
            </a:p>
          </p:txBody>
        </p:sp>
        <p:sp>
          <p:nvSpPr>
            <p:cNvPr id="233485" name="Text Box 13"/>
            <p:cNvSpPr txBox="1">
              <a:spLocks noChangeArrowheads="1"/>
            </p:cNvSpPr>
            <p:nvPr/>
          </p:nvSpPr>
          <p:spPr bwMode="auto">
            <a:xfrm>
              <a:off x="2256" y="2755"/>
              <a:ext cx="624" cy="1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sz="1600" dirty="0">
                  <a:solidFill>
                    <a:schemeClr val="accent6"/>
                  </a:solidFill>
                  <a:latin typeface="Arial" charset="0"/>
                </a:rPr>
                <a:t>Rows</a:t>
              </a:r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5181600" y="4366098"/>
            <a:ext cx="990600" cy="1228715"/>
            <a:chOff x="3027" y="2478"/>
            <a:chExt cx="624" cy="734"/>
          </a:xfrm>
        </p:grpSpPr>
        <p:sp>
          <p:nvSpPr>
            <p:cNvPr id="233487" name="Line 15"/>
            <p:cNvSpPr>
              <a:spLocks noChangeShapeType="1"/>
            </p:cNvSpPr>
            <p:nvPr/>
          </p:nvSpPr>
          <p:spPr bwMode="auto">
            <a:xfrm>
              <a:off x="3057" y="2478"/>
              <a:ext cx="0" cy="624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en-US">
                <a:solidFill>
                  <a:schemeClr val="accent6"/>
                </a:solidFill>
              </a:endParaRPr>
            </a:p>
          </p:txBody>
        </p:sp>
        <p:sp>
          <p:nvSpPr>
            <p:cNvPr id="233488" name="Text Box 16"/>
            <p:cNvSpPr txBox="1">
              <a:spLocks noChangeArrowheads="1"/>
            </p:cNvSpPr>
            <p:nvPr/>
          </p:nvSpPr>
          <p:spPr bwMode="auto">
            <a:xfrm>
              <a:off x="3027" y="2719"/>
              <a:ext cx="624" cy="49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sz="1600">
                  <a:solidFill>
                    <a:schemeClr val="accent6"/>
                  </a:solidFill>
                  <a:latin typeface="Arial" charset="0"/>
                </a:rPr>
                <a:t>SQL or Stored Procs</a:t>
              </a:r>
            </a:p>
          </p:txBody>
        </p:sp>
      </p:grpSp>
      <p:sp>
        <p:nvSpPr>
          <p:cNvPr id="2334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686800" cy="841248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Query Lifecycle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3475" name="Line 3"/>
          <p:cNvSpPr>
            <a:spLocks noChangeShapeType="1"/>
          </p:cNvSpPr>
          <p:nvPr/>
        </p:nvSpPr>
        <p:spPr bwMode="auto">
          <a:xfrm>
            <a:off x="3938588" y="2241550"/>
            <a:ext cx="0" cy="116363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accent6"/>
              </a:solidFill>
            </a:endParaRPr>
          </a:p>
        </p:txBody>
      </p:sp>
      <p:sp>
        <p:nvSpPr>
          <p:cNvPr id="233477" name="Line 5"/>
          <p:cNvSpPr>
            <a:spLocks noChangeShapeType="1"/>
          </p:cNvSpPr>
          <p:nvPr/>
        </p:nvSpPr>
        <p:spPr bwMode="auto">
          <a:xfrm flipV="1">
            <a:off x="4178300" y="2286000"/>
            <a:ext cx="0" cy="12192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accent6"/>
              </a:solidFill>
            </a:endParaRPr>
          </a:p>
        </p:txBody>
      </p:sp>
      <p:sp>
        <p:nvSpPr>
          <p:cNvPr id="233478" name="Text Box 6"/>
          <p:cNvSpPr txBox="1">
            <a:spLocks noChangeArrowheads="1"/>
          </p:cNvSpPr>
          <p:nvPr/>
        </p:nvSpPr>
        <p:spPr bwMode="auto">
          <a:xfrm>
            <a:off x="4073525" y="2644775"/>
            <a:ext cx="9906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chemeClr val="accent6"/>
                </a:solidFill>
                <a:latin typeface="Arial" charset="0"/>
              </a:rPr>
              <a:t>Objects</a:t>
            </a:r>
          </a:p>
        </p:txBody>
      </p:sp>
      <p:sp>
        <p:nvSpPr>
          <p:cNvPr id="233479" name="Line 7"/>
          <p:cNvSpPr>
            <a:spLocks noChangeShapeType="1"/>
          </p:cNvSpPr>
          <p:nvPr/>
        </p:nvSpPr>
        <p:spPr bwMode="auto">
          <a:xfrm>
            <a:off x="5200650" y="2220913"/>
            <a:ext cx="0" cy="120808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accent6"/>
              </a:solidFill>
            </a:endParaRPr>
          </a:p>
        </p:txBody>
      </p:sp>
      <p:sp>
        <p:nvSpPr>
          <p:cNvPr id="233480" name="Text Box 8"/>
          <p:cNvSpPr txBox="1">
            <a:spLocks noChangeArrowheads="1"/>
          </p:cNvSpPr>
          <p:nvPr/>
        </p:nvSpPr>
        <p:spPr bwMode="auto">
          <a:xfrm>
            <a:off x="5172075" y="2725738"/>
            <a:ext cx="17748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600" dirty="0" err="1">
                <a:solidFill>
                  <a:schemeClr val="accent6"/>
                </a:solidFill>
                <a:latin typeface="Arial" charset="0"/>
              </a:rPr>
              <a:t>SubmitChanges</a:t>
            </a:r>
            <a:r>
              <a:rPr lang="en-US" sz="1600" dirty="0" smtClean="0">
                <a:solidFill>
                  <a:schemeClr val="accent6"/>
                </a:solidFill>
                <a:latin typeface="Arial" charset="0"/>
              </a:rPr>
              <a:t>()</a:t>
            </a:r>
            <a:r>
              <a:rPr lang="en-US" sz="1600" dirty="0" err="1" smtClean="0">
                <a:solidFill>
                  <a:schemeClr val="accent6"/>
                </a:solidFill>
                <a:latin typeface="Arial" charset="0"/>
              </a:rPr>
              <a:t>SaveChanges</a:t>
            </a:r>
            <a:r>
              <a:rPr lang="en-US" sz="1600" dirty="0" smtClean="0">
                <a:solidFill>
                  <a:schemeClr val="accent6"/>
                </a:solidFill>
                <a:latin typeface="Arial" charset="0"/>
              </a:rPr>
              <a:t>()</a:t>
            </a:r>
            <a:endParaRPr lang="en-US" sz="1600" dirty="0">
              <a:solidFill>
                <a:schemeClr val="accent6"/>
              </a:solidFill>
              <a:latin typeface="Arial" charset="0"/>
            </a:endParaRPr>
          </a:p>
        </p:txBody>
      </p:sp>
      <p:sp>
        <p:nvSpPr>
          <p:cNvPr id="233481" name="Line 9"/>
          <p:cNvSpPr>
            <a:spLocks noChangeShapeType="1"/>
          </p:cNvSpPr>
          <p:nvPr/>
        </p:nvSpPr>
        <p:spPr bwMode="auto">
          <a:xfrm>
            <a:off x="3938588" y="4289425"/>
            <a:ext cx="0" cy="11207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accent6"/>
              </a:solidFill>
            </a:endParaRP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3429000" y="3443288"/>
            <a:ext cx="2286000" cy="1066800"/>
            <a:chOff x="2016" y="2880"/>
            <a:chExt cx="1440" cy="672"/>
          </a:xfrm>
        </p:grpSpPr>
        <p:sp>
          <p:nvSpPr>
            <p:cNvPr id="233490" name="AutoShape 18"/>
            <p:cNvSpPr>
              <a:spLocks noChangeArrowheads="1"/>
            </p:cNvSpPr>
            <p:nvPr/>
          </p:nvSpPr>
          <p:spPr bwMode="auto">
            <a:xfrm>
              <a:off x="2016" y="2880"/>
              <a:ext cx="1440" cy="672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sz="240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3491" name="Text Box 19"/>
            <p:cNvSpPr txBox="1">
              <a:spLocks noChangeArrowheads="1"/>
            </p:cNvSpPr>
            <p:nvPr/>
          </p:nvSpPr>
          <p:spPr bwMode="auto">
            <a:xfrm>
              <a:off x="2064" y="2976"/>
              <a:ext cx="1344" cy="49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b="1" dirty="0">
                  <a:solidFill>
                    <a:schemeClr val="accent6"/>
                  </a:solidFill>
                  <a:latin typeface="Arial" charset="0"/>
                </a:rPr>
                <a:t>LINQ to </a:t>
              </a:r>
              <a:r>
                <a:rPr lang="en-US" b="1" dirty="0" smtClean="0">
                  <a:solidFill>
                    <a:schemeClr val="accent6"/>
                  </a:solidFill>
                  <a:latin typeface="Arial" charset="0"/>
                </a:rPr>
                <a:t>SQL/EF</a:t>
              </a:r>
              <a:endParaRPr lang="en-US" b="1" dirty="0">
                <a:solidFill>
                  <a:schemeClr val="accent6"/>
                </a:solidFill>
                <a:latin typeface="Arial" charset="0"/>
              </a:endParaRPr>
            </a:p>
            <a:p>
              <a:pPr algn="ctr" eaLnBrk="1" hangingPunct="1">
                <a:spcBef>
                  <a:spcPct val="50000"/>
                </a:spcBef>
              </a:pPr>
              <a:r>
                <a:rPr lang="en-US" b="1" dirty="0">
                  <a:solidFill>
                    <a:schemeClr val="accent6"/>
                  </a:solidFill>
                  <a:latin typeface="Arial" charset="0"/>
                </a:rPr>
                <a:t>(</a:t>
              </a:r>
              <a:r>
                <a:rPr lang="en-US" b="1" dirty="0" err="1">
                  <a:solidFill>
                    <a:schemeClr val="accent6"/>
                  </a:solidFill>
                  <a:latin typeface="Arial" charset="0"/>
                </a:rPr>
                <a:t>IQueryable</a:t>
              </a:r>
              <a:r>
                <a:rPr lang="en-US" b="1" dirty="0">
                  <a:solidFill>
                    <a:schemeClr val="accent6"/>
                  </a:solidFill>
                  <a:latin typeface="Arial" charset="0"/>
                </a:rPr>
                <a:t>)</a:t>
              </a:r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3505200" y="5410200"/>
            <a:ext cx="2286000" cy="1219200"/>
            <a:chOff x="480" y="2496"/>
            <a:chExt cx="720" cy="791"/>
          </a:xfrm>
        </p:grpSpPr>
        <p:sp>
          <p:nvSpPr>
            <p:cNvPr id="233493" name="AutoShape 21"/>
            <p:cNvSpPr>
              <a:spLocks noChangeArrowheads="1"/>
            </p:cNvSpPr>
            <p:nvPr/>
          </p:nvSpPr>
          <p:spPr bwMode="auto">
            <a:xfrm>
              <a:off x="480" y="2496"/>
              <a:ext cx="720" cy="791"/>
            </a:xfrm>
            <a:prstGeom prst="flowChartMagneticDisk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/>
              <a:endParaRPr lang="en-US" sz="2400">
                <a:solidFill>
                  <a:schemeClr val="accent6"/>
                </a:solidFill>
                <a:latin typeface="Segoe Semibold" pitchFamily="34" charset="0"/>
              </a:endParaRPr>
            </a:p>
          </p:txBody>
        </p:sp>
        <p:sp>
          <p:nvSpPr>
            <p:cNvPr id="233494" name="Text Box 22"/>
            <p:cNvSpPr txBox="1">
              <a:spLocks noChangeArrowheads="1"/>
            </p:cNvSpPr>
            <p:nvPr/>
          </p:nvSpPr>
          <p:spPr bwMode="auto">
            <a:xfrm>
              <a:off x="624" y="2880"/>
              <a:ext cx="432" cy="23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b="1">
                  <a:solidFill>
                    <a:schemeClr val="accent6"/>
                  </a:solidFill>
                  <a:latin typeface="Arial" charset="0"/>
                </a:rPr>
                <a:t>SQLServer</a:t>
              </a:r>
            </a:p>
          </p:txBody>
        </p:sp>
      </p:grpSp>
      <p:sp>
        <p:nvSpPr>
          <p:cNvPr id="233495" name="Text Box 23"/>
          <p:cNvSpPr txBox="1">
            <a:spLocks noChangeArrowheads="1"/>
          </p:cNvSpPr>
          <p:nvPr/>
        </p:nvSpPr>
        <p:spPr bwMode="auto">
          <a:xfrm>
            <a:off x="571500" y="1460500"/>
            <a:ext cx="20097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en-US" b="1">
              <a:solidFill>
                <a:schemeClr val="accent6"/>
              </a:solidFill>
              <a:latin typeface="Arial" charset="0"/>
            </a:endParaRPr>
          </a:p>
        </p:txBody>
      </p:sp>
      <p:sp>
        <p:nvSpPr>
          <p:cNvPr id="233496" name="Text Box 24"/>
          <p:cNvSpPr txBox="1">
            <a:spLocks noChangeArrowheads="1"/>
          </p:cNvSpPr>
          <p:nvPr/>
        </p:nvSpPr>
        <p:spPr bwMode="auto">
          <a:xfrm>
            <a:off x="631825" y="1430338"/>
            <a:ext cx="1768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en-US" b="1">
              <a:solidFill>
                <a:schemeClr val="accent6"/>
              </a:solidFill>
              <a:latin typeface="Arial" charset="0"/>
            </a:endParaRPr>
          </a:p>
        </p:txBody>
      </p:sp>
      <p:sp>
        <p:nvSpPr>
          <p:cNvPr id="233497" name="Text Box 25"/>
          <p:cNvSpPr txBox="1">
            <a:spLocks noChangeArrowheads="1"/>
          </p:cNvSpPr>
          <p:nvPr/>
        </p:nvSpPr>
        <p:spPr bwMode="auto">
          <a:xfrm>
            <a:off x="457200" y="2286000"/>
            <a:ext cx="2833688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From b in </a:t>
            </a:r>
            <a:r>
              <a:rPr lang="en-US" sz="1400" dirty="0" err="1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dc.Books</a:t>
            </a:r>
            <a:endParaRPr lang="en-US" sz="1400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ucida Console" pitchFamily="49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Where </a:t>
            </a:r>
            <a:r>
              <a:rPr lang="en-US" sz="1400" dirty="0" err="1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b.Price</a:t>
            </a:r>
            <a:r>
              <a:rPr lang="en-US" sz="14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 &gt; 30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Select </a:t>
            </a:r>
            <a:r>
              <a:rPr lang="en-US" sz="1400" dirty="0" err="1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b.Title</a:t>
            </a:r>
            <a:r>
              <a:rPr lang="en-US" sz="14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, </a:t>
            </a:r>
            <a:r>
              <a:rPr lang="en-US" sz="1400" dirty="0" err="1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b.ISBN</a:t>
            </a:r>
            <a:endParaRPr lang="en-US" sz="1400" dirty="0">
              <a:solidFill>
                <a:schemeClr val="accent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ucida Console" pitchFamily="49" charset="0"/>
            </a:endParaRPr>
          </a:p>
        </p:txBody>
      </p:sp>
      <p:sp>
        <p:nvSpPr>
          <p:cNvPr id="233498" name="Text Box 26"/>
          <p:cNvSpPr txBox="1">
            <a:spLocks noChangeArrowheads="1"/>
          </p:cNvSpPr>
          <p:nvPr/>
        </p:nvSpPr>
        <p:spPr bwMode="auto">
          <a:xfrm>
            <a:off x="457200" y="4648200"/>
            <a:ext cx="2728912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Select Title, ISBN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From Books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Where Price &gt; 30</a:t>
            </a:r>
            <a:endParaRPr lang="en-US" sz="1400" dirty="0">
              <a:solidFill>
                <a:schemeClr val="accent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ucida Console" pitchFamily="49" charset="0"/>
            </a:endParaRPr>
          </a:p>
        </p:txBody>
      </p:sp>
      <p:sp>
        <p:nvSpPr>
          <p:cNvPr id="233500" name="AutoShape 28"/>
          <p:cNvSpPr>
            <a:spLocks noChangeArrowheads="1"/>
          </p:cNvSpPr>
          <p:nvPr/>
        </p:nvSpPr>
        <p:spPr bwMode="auto">
          <a:xfrm>
            <a:off x="3448050" y="1390650"/>
            <a:ext cx="2286000" cy="82708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24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Application</a:t>
            </a:r>
            <a:endParaRPr lang="en-US" sz="2400" dirty="0">
              <a:solidFill>
                <a:schemeClr val="accent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egoe Semibold" pitchFamily="34" charset="0"/>
            </a:endParaRPr>
          </a:p>
        </p:txBody>
      </p:sp>
      <p:grpSp>
        <p:nvGrpSpPr>
          <p:cNvPr id="7" name="Group 30"/>
          <p:cNvGrpSpPr>
            <a:grpSpLocks/>
          </p:cNvGrpSpPr>
          <p:nvPr/>
        </p:nvGrpSpPr>
        <p:grpSpPr bwMode="auto">
          <a:xfrm>
            <a:off x="5737225" y="3484563"/>
            <a:ext cx="3190875" cy="952500"/>
            <a:chOff x="3518" y="1955"/>
            <a:chExt cx="2010" cy="600"/>
          </a:xfrm>
        </p:grpSpPr>
        <p:sp>
          <p:nvSpPr>
            <p:cNvPr id="233503" name="Text Box 31"/>
            <p:cNvSpPr txBox="1">
              <a:spLocks noChangeArrowheads="1"/>
            </p:cNvSpPr>
            <p:nvPr/>
          </p:nvSpPr>
          <p:spPr bwMode="auto">
            <a:xfrm>
              <a:off x="3960" y="1955"/>
              <a:ext cx="1568" cy="600"/>
            </a:xfrm>
            <a:prstGeom prst="rect">
              <a:avLst/>
            </a:prstGeom>
            <a:noFill/>
            <a:ln w="9525" algn="ctr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1400" dirty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Services:</a:t>
              </a:r>
              <a:br>
                <a:rPr lang="en-US" sz="1400" dirty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</a:br>
              <a:r>
                <a:rPr lang="en-US" sz="1400" dirty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- Change tracking</a:t>
              </a:r>
              <a:br>
                <a:rPr lang="en-US" sz="1400" dirty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</a:br>
              <a:r>
                <a:rPr lang="en-US" sz="1400" dirty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- Concurrency control</a:t>
              </a:r>
              <a:br>
                <a:rPr lang="en-US" sz="1400" dirty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</a:br>
              <a:r>
                <a:rPr lang="en-US" sz="1400" dirty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- Object identity</a:t>
              </a:r>
            </a:p>
          </p:txBody>
        </p:sp>
        <p:sp>
          <p:nvSpPr>
            <p:cNvPr id="233504" name="Line 32"/>
            <p:cNvSpPr>
              <a:spLocks noChangeShapeType="1"/>
            </p:cNvSpPr>
            <p:nvPr/>
          </p:nvSpPr>
          <p:spPr bwMode="auto">
            <a:xfrm>
              <a:off x="3518" y="2248"/>
              <a:ext cx="4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>
                <a:solidFill>
                  <a:schemeClr val="accent6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07979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334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3" dur="indefinite"/>
                                        <p:tgtEl>
                                          <p:spTgt spid="23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23349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26" dur="indefinite"/>
                                        <p:tgtEl>
                                          <p:spTgt spid="23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5" grpId="0" animBg="1"/>
      <p:bldP spid="233477" grpId="0" animBg="1"/>
      <p:bldP spid="233478" grpId="0"/>
      <p:bldP spid="233479" grpId="0" animBg="1"/>
      <p:bldP spid="233480" grpId="0"/>
      <p:bldP spid="233481" grpId="0" animBg="1"/>
      <p:bldP spid="233497" grpId="0" animBg="1"/>
      <p:bldP spid="233497" grpId="1" animBg="1"/>
      <p:bldP spid="233498" grpId="0" animBg="1"/>
      <p:bldP spid="23349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5181600" y="4366098"/>
            <a:ext cx="990600" cy="1228715"/>
            <a:chOff x="3027" y="2478"/>
            <a:chExt cx="624" cy="734"/>
          </a:xfrm>
        </p:grpSpPr>
        <p:sp>
          <p:nvSpPr>
            <p:cNvPr id="233487" name="Line 15"/>
            <p:cNvSpPr>
              <a:spLocks noChangeShapeType="1"/>
            </p:cNvSpPr>
            <p:nvPr/>
          </p:nvSpPr>
          <p:spPr bwMode="auto">
            <a:xfrm>
              <a:off x="3057" y="2478"/>
              <a:ext cx="0" cy="624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en-US">
                <a:solidFill>
                  <a:schemeClr val="accent6"/>
                </a:solidFill>
              </a:endParaRPr>
            </a:p>
          </p:txBody>
        </p:sp>
        <p:sp>
          <p:nvSpPr>
            <p:cNvPr id="233488" name="Text Box 16"/>
            <p:cNvSpPr txBox="1">
              <a:spLocks noChangeArrowheads="1"/>
            </p:cNvSpPr>
            <p:nvPr/>
          </p:nvSpPr>
          <p:spPr bwMode="auto">
            <a:xfrm>
              <a:off x="3027" y="2719"/>
              <a:ext cx="624" cy="49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sz="1600">
                  <a:solidFill>
                    <a:schemeClr val="accent6"/>
                  </a:solidFill>
                  <a:latin typeface="Arial" charset="0"/>
                </a:rPr>
                <a:t>SQL or Stored Procs</a:t>
              </a:r>
            </a:p>
          </p:txBody>
        </p:sp>
      </p:grpSp>
      <p:sp>
        <p:nvSpPr>
          <p:cNvPr id="2334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686800" cy="841248"/>
          </a:xfrm>
        </p:spPr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Query Lifecycle </a:t>
            </a:r>
            <a:r>
              <a:rPr lang="en-US" dirty="0" smtClean="0">
                <a:solidFill>
                  <a:schemeClr val="accent6"/>
                </a:solidFill>
              </a:rPr>
              <a:t>First/Single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233475" name="Line 3"/>
          <p:cNvSpPr>
            <a:spLocks noChangeShapeType="1"/>
          </p:cNvSpPr>
          <p:nvPr/>
        </p:nvSpPr>
        <p:spPr bwMode="auto">
          <a:xfrm>
            <a:off x="3938588" y="2241550"/>
            <a:ext cx="0" cy="116363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accent6"/>
              </a:solidFill>
            </a:endParaRPr>
          </a:p>
        </p:txBody>
      </p:sp>
      <p:sp>
        <p:nvSpPr>
          <p:cNvPr id="233477" name="Line 5"/>
          <p:cNvSpPr>
            <a:spLocks noChangeShapeType="1"/>
          </p:cNvSpPr>
          <p:nvPr/>
        </p:nvSpPr>
        <p:spPr bwMode="auto">
          <a:xfrm flipH="1" flipV="1">
            <a:off x="4178300" y="2286000"/>
            <a:ext cx="2222500" cy="14478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accent6"/>
              </a:solidFill>
            </a:endParaRPr>
          </a:p>
        </p:txBody>
      </p:sp>
      <p:sp>
        <p:nvSpPr>
          <p:cNvPr id="233478" name="Text Box 6"/>
          <p:cNvSpPr txBox="1">
            <a:spLocks noChangeArrowheads="1"/>
          </p:cNvSpPr>
          <p:nvPr/>
        </p:nvSpPr>
        <p:spPr bwMode="auto">
          <a:xfrm>
            <a:off x="4073525" y="2644775"/>
            <a:ext cx="9906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chemeClr val="accent6"/>
                </a:solidFill>
                <a:latin typeface="Arial" charset="0"/>
              </a:rPr>
              <a:t>Objects</a:t>
            </a:r>
          </a:p>
        </p:txBody>
      </p:sp>
      <p:sp>
        <p:nvSpPr>
          <p:cNvPr id="233479" name="Line 7"/>
          <p:cNvSpPr>
            <a:spLocks noChangeShapeType="1"/>
          </p:cNvSpPr>
          <p:nvPr/>
        </p:nvSpPr>
        <p:spPr bwMode="auto">
          <a:xfrm>
            <a:off x="5200650" y="2220913"/>
            <a:ext cx="0" cy="120808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accent6"/>
              </a:solidFill>
            </a:endParaRPr>
          </a:p>
        </p:txBody>
      </p:sp>
      <p:sp>
        <p:nvSpPr>
          <p:cNvPr id="233480" name="Text Box 8"/>
          <p:cNvSpPr txBox="1">
            <a:spLocks noChangeArrowheads="1"/>
          </p:cNvSpPr>
          <p:nvPr/>
        </p:nvSpPr>
        <p:spPr bwMode="auto">
          <a:xfrm>
            <a:off x="5172075" y="2725738"/>
            <a:ext cx="17748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chemeClr val="accent6"/>
                </a:solidFill>
                <a:latin typeface="Arial" charset="0"/>
              </a:rPr>
              <a:t>SubmitChanges()</a:t>
            </a: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3429000" y="3443288"/>
            <a:ext cx="2286000" cy="1066800"/>
            <a:chOff x="2016" y="2880"/>
            <a:chExt cx="1440" cy="672"/>
          </a:xfrm>
        </p:grpSpPr>
        <p:sp>
          <p:nvSpPr>
            <p:cNvPr id="233490" name="AutoShape 18"/>
            <p:cNvSpPr>
              <a:spLocks noChangeArrowheads="1"/>
            </p:cNvSpPr>
            <p:nvPr/>
          </p:nvSpPr>
          <p:spPr bwMode="auto">
            <a:xfrm>
              <a:off x="2016" y="2880"/>
              <a:ext cx="1440" cy="672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sz="240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3491" name="Text Box 19"/>
            <p:cNvSpPr txBox="1">
              <a:spLocks noChangeArrowheads="1"/>
            </p:cNvSpPr>
            <p:nvPr/>
          </p:nvSpPr>
          <p:spPr bwMode="auto">
            <a:xfrm>
              <a:off x="2064" y="2976"/>
              <a:ext cx="1344" cy="49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b="1" dirty="0">
                  <a:solidFill>
                    <a:schemeClr val="accent6"/>
                  </a:solidFill>
                  <a:latin typeface="Arial" charset="0"/>
                </a:rPr>
                <a:t>LINQ to </a:t>
              </a:r>
              <a:r>
                <a:rPr lang="en-US" b="1" dirty="0" smtClean="0">
                  <a:solidFill>
                    <a:schemeClr val="accent6"/>
                  </a:solidFill>
                  <a:latin typeface="Arial" charset="0"/>
                </a:rPr>
                <a:t>SQL/EF</a:t>
              </a:r>
              <a:endParaRPr lang="en-US" b="1" dirty="0">
                <a:solidFill>
                  <a:schemeClr val="accent6"/>
                </a:solidFill>
                <a:latin typeface="Arial" charset="0"/>
              </a:endParaRPr>
            </a:p>
            <a:p>
              <a:pPr algn="ctr" eaLnBrk="1" hangingPunct="1">
                <a:spcBef>
                  <a:spcPct val="50000"/>
                </a:spcBef>
              </a:pPr>
              <a:r>
                <a:rPr lang="en-US" b="1" dirty="0">
                  <a:solidFill>
                    <a:schemeClr val="accent6"/>
                  </a:solidFill>
                  <a:latin typeface="Arial" charset="0"/>
                </a:rPr>
                <a:t>(</a:t>
              </a:r>
              <a:r>
                <a:rPr lang="en-US" b="1" dirty="0" err="1">
                  <a:solidFill>
                    <a:schemeClr val="accent6"/>
                  </a:solidFill>
                  <a:latin typeface="Arial" charset="0"/>
                </a:rPr>
                <a:t>IQueryable</a:t>
              </a:r>
              <a:r>
                <a:rPr lang="en-US" b="1" dirty="0">
                  <a:solidFill>
                    <a:schemeClr val="accent6"/>
                  </a:solidFill>
                  <a:latin typeface="Arial" charset="0"/>
                </a:rPr>
                <a:t>)</a:t>
              </a:r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3505200" y="5410200"/>
            <a:ext cx="2286000" cy="1219200"/>
            <a:chOff x="480" y="2496"/>
            <a:chExt cx="720" cy="791"/>
          </a:xfrm>
        </p:grpSpPr>
        <p:sp>
          <p:nvSpPr>
            <p:cNvPr id="233493" name="AutoShape 21"/>
            <p:cNvSpPr>
              <a:spLocks noChangeArrowheads="1"/>
            </p:cNvSpPr>
            <p:nvPr/>
          </p:nvSpPr>
          <p:spPr bwMode="auto">
            <a:xfrm>
              <a:off x="480" y="2496"/>
              <a:ext cx="720" cy="791"/>
            </a:xfrm>
            <a:prstGeom prst="flowChartMagneticDisk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/>
              <a:endParaRPr lang="en-US" sz="2400">
                <a:solidFill>
                  <a:schemeClr val="accent6"/>
                </a:solidFill>
                <a:latin typeface="Segoe Semibold" pitchFamily="34" charset="0"/>
              </a:endParaRPr>
            </a:p>
          </p:txBody>
        </p:sp>
        <p:sp>
          <p:nvSpPr>
            <p:cNvPr id="233494" name="Text Box 22"/>
            <p:cNvSpPr txBox="1">
              <a:spLocks noChangeArrowheads="1"/>
            </p:cNvSpPr>
            <p:nvPr/>
          </p:nvSpPr>
          <p:spPr bwMode="auto">
            <a:xfrm>
              <a:off x="624" y="2880"/>
              <a:ext cx="432" cy="23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b="1">
                  <a:solidFill>
                    <a:schemeClr val="accent6"/>
                  </a:solidFill>
                  <a:latin typeface="Arial" charset="0"/>
                </a:rPr>
                <a:t>SQLServer</a:t>
              </a:r>
            </a:p>
          </p:txBody>
        </p:sp>
      </p:grpSp>
      <p:sp>
        <p:nvSpPr>
          <p:cNvPr id="233495" name="Text Box 23"/>
          <p:cNvSpPr txBox="1">
            <a:spLocks noChangeArrowheads="1"/>
          </p:cNvSpPr>
          <p:nvPr/>
        </p:nvSpPr>
        <p:spPr bwMode="auto">
          <a:xfrm>
            <a:off x="571500" y="1460500"/>
            <a:ext cx="20097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en-US" b="1">
              <a:solidFill>
                <a:schemeClr val="accent6"/>
              </a:solidFill>
              <a:latin typeface="Arial" charset="0"/>
            </a:endParaRPr>
          </a:p>
        </p:txBody>
      </p:sp>
      <p:sp>
        <p:nvSpPr>
          <p:cNvPr id="233496" name="Text Box 24"/>
          <p:cNvSpPr txBox="1">
            <a:spLocks noChangeArrowheads="1"/>
          </p:cNvSpPr>
          <p:nvPr/>
        </p:nvSpPr>
        <p:spPr bwMode="auto">
          <a:xfrm>
            <a:off x="631825" y="1430338"/>
            <a:ext cx="1768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en-US" b="1">
              <a:solidFill>
                <a:schemeClr val="accent6"/>
              </a:solidFill>
              <a:latin typeface="Arial" charset="0"/>
            </a:endParaRPr>
          </a:p>
        </p:txBody>
      </p:sp>
      <p:sp>
        <p:nvSpPr>
          <p:cNvPr id="233497" name="Text Box 25"/>
          <p:cNvSpPr txBox="1">
            <a:spLocks noChangeArrowheads="1"/>
          </p:cNvSpPr>
          <p:nvPr/>
        </p:nvSpPr>
        <p:spPr bwMode="auto">
          <a:xfrm>
            <a:off x="457200" y="2286000"/>
            <a:ext cx="2833688" cy="63094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 dirty="0" err="1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dc.Books</a:t>
            </a:r>
            <a:endParaRPr lang="en-US" sz="1400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ucida Console" pitchFamily="49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.First(b =&gt; </a:t>
            </a:r>
            <a:r>
              <a:rPr lang="en-US" sz="1400" dirty="0" err="1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b.Id</a:t>
            </a:r>
            <a:r>
              <a:rPr lang="en-US" sz="14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 == Id);</a:t>
            </a:r>
            <a:endParaRPr lang="en-US" sz="1400" dirty="0">
              <a:solidFill>
                <a:schemeClr val="accent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ucida Console" pitchFamily="49" charset="0"/>
            </a:endParaRPr>
          </a:p>
        </p:txBody>
      </p:sp>
      <p:sp>
        <p:nvSpPr>
          <p:cNvPr id="233500" name="AutoShape 28"/>
          <p:cNvSpPr>
            <a:spLocks noChangeArrowheads="1"/>
          </p:cNvSpPr>
          <p:nvPr/>
        </p:nvSpPr>
        <p:spPr bwMode="auto">
          <a:xfrm>
            <a:off x="3448050" y="1390650"/>
            <a:ext cx="2286000" cy="82708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24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Application</a:t>
            </a:r>
            <a:endParaRPr lang="en-US" sz="2400" dirty="0">
              <a:solidFill>
                <a:schemeClr val="accent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egoe Semibold" pitchFamily="34" charset="0"/>
            </a:endParaRPr>
          </a:p>
        </p:txBody>
      </p:sp>
      <p:grpSp>
        <p:nvGrpSpPr>
          <p:cNvPr id="7" name="Group 30"/>
          <p:cNvGrpSpPr>
            <a:grpSpLocks/>
          </p:cNvGrpSpPr>
          <p:nvPr/>
        </p:nvGrpSpPr>
        <p:grpSpPr bwMode="auto">
          <a:xfrm>
            <a:off x="5737225" y="3484564"/>
            <a:ext cx="3190875" cy="1277938"/>
            <a:chOff x="3518" y="1955"/>
            <a:chExt cx="2010" cy="805"/>
          </a:xfrm>
        </p:grpSpPr>
        <p:sp>
          <p:nvSpPr>
            <p:cNvPr id="233503" name="Text Box 31"/>
            <p:cNvSpPr txBox="1">
              <a:spLocks noChangeArrowheads="1"/>
            </p:cNvSpPr>
            <p:nvPr/>
          </p:nvSpPr>
          <p:spPr bwMode="auto">
            <a:xfrm>
              <a:off x="3960" y="1955"/>
              <a:ext cx="1568" cy="805"/>
            </a:xfrm>
            <a:prstGeom prst="rect">
              <a:avLst/>
            </a:prstGeom>
            <a:noFill/>
            <a:ln w="9525" algn="ctr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1400" dirty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Services:</a:t>
              </a:r>
              <a:br>
                <a:rPr lang="en-US" sz="1400" dirty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</a:br>
              <a:r>
                <a:rPr lang="en-US" sz="1400" dirty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- Change tracking</a:t>
              </a:r>
              <a:br>
                <a:rPr lang="en-US" sz="1400" dirty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</a:br>
              <a:r>
                <a:rPr lang="en-US" sz="1400" dirty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- Concurrency control</a:t>
              </a:r>
              <a:br>
                <a:rPr lang="en-US" sz="1400" dirty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</a:br>
              <a:r>
                <a:rPr lang="en-US" sz="1400" dirty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- Object </a:t>
              </a:r>
              <a:r>
                <a:rPr lang="en-US" sz="1400" dirty="0" smtClean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identity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sz="1400" dirty="0" smtClean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- Query Plan Caching</a:t>
              </a:r>
              <a:endParaRPr lang="en-US" sz="14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endParaRPr>
            </a:p>
          </p:txBody>
        </p:sp>
        <p:sp>
          <p:nvSpPr>
            <p:cNvPr id="233504" name="Line 32"/>
            <p:cNvSpPr>
              <a:spLocks noChangeShapeType="1"/>
            </p:cNvSpPr>
            <p:nvPr/>
          </p:nvSpPr>
          <p:spPr bwMode="auto">
            <a:xfrm>
              <a:off x="3518" y="2248"/>
              <a:ext cx="4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>
                <a:solidFill>
                  <a:schemeClr val="accent6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397628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334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3" dur="indefinite"/>
                                        <p:tgtEl>
                                          <p:spTgt spid="23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5" grpId="0" animBg="1"/>
      <p:bldP spid="233477" grpId="0" animBg="1"/>
      <p:bldP spid="233478" grpId="0"/>
      <p:bldP spid="233479" grpId="0" animBg="1"/>
      <p:bldP spid="233480" grpId="0"/>
      <p:bldP spid="233497" grpId="0" animBg="1"/>
      <p:bldP spid="23349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Scalability</a:t>
            </a:r>
            <a:r>
              <a:rPr lang="en-US" baseline="0" dirty="0" smtClean="0"/>
              <a:t>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Performance</a:t>
            </a:r>
          </a:p>
          <a:p>
            <a:r>
              <a:rPr lang="en-US" dirty="0" smtClean="0"/>
              <a:t>Scale</a:t>
            </a:r>
            <a:r>
              <a:rPr lang="en-US" baseline="0" dirty="0" smtClean="0"/>
              <a:t> Up</a:t>
            </a:r>
          </a:p>
          <a:p>
            <a:pPr rtl="0" eaLnBrk="1" fontAlgn="base" latinLnBrk="0" hangingPunct="1"/>
            <a:r>
              <a:rPr lang="en-US" baseline="0" dirty="0" smtClean="0"/>
              <a:t>Scale Out</a:t>
            </a:r>
            <a:endParaRPr lang="en-US" sz="3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>Asynchronous</a:t>
            </a:r>
          </a:p>
          <a:p>
            <a:r>
              <a:rPr lang="en-US" sz="3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Caching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Close to data source</a:t>
            </a:r>
            <a:endParaRPr lang="en-US" sz="3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n-US" sz="4000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my app respond faster</a:t>
            </a:r>
            <a:endParaRPr lang="en-US" sz="40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Caching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755799189"/>
              </p:ext>
            </p:extLst>
          </p:nvPr>
        </p:nvGraphicFramePr>
        <p:xfrm>
          <a:off x="1219200" y="16764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graphicEl>
                                              <a:dgm id="{74F6181E-2030-4523-8018-3310951B22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74F6181E-2030-4523-8018-3310951B22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74F6181E-2030-4523-8018-3310951B22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graphicEl>
                                              <a:dgm id="{74F6181E-2030-4523-8018-3310951B22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4">
                                            <p:graphicEl>
                                              <a:dgm id="{D7270506-CDAB-4D85-BE9D-B96E188C29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D7270506-CDAB-4D85-BE9D-B96E188C29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D7270506-CDAB-4D85-BE9D-B96E188C29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D7270506-CDAB-4D85-BE9D-B96E188C29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Distributed Caching with Velocity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0310479"/>
              </p:ext>
            </p:extLst>
          </p:nvPr>
        </p:nvGraphicFramePr>
        <p:xfrm>
          <a:off x="2057400" y="1524000"/>
          <a:ext cx="4953000" cy="50948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3" imgW="6588557" imgH="6829654" progId="Visio.Drawing.11">
                  <p:embed/>
                </p:oleObj>
              </mc:Choice>
              <mc:Fallback>
                <p:oleObj r:id="rId3" imgW="6588557" imgH="6829654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524000"/>
                        <a:ext cx="4953000" cy="50948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Velocity Performance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4"/>
          <p:cNvSpPr/>
          <p:nvPr/>
        </p:nvSpPr>
        <p:spPr>
          <a:xfrm>
            <a:off x="2438400" y="6484835"/>
            <a:ext cx="33631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http://blogs.msdn.com/velocity/</a:t>
            </a:r>
          </a:p>
        </p:txBody>
      </p:sp>
    </p:spTree>
    <p:extLst>
      <p:ext uri="{BB962C8B-B14F-4D97-AF65-F5344CB8AC3E}">
        <p14:creationId xmlns:p14="http://schemas.microsoft.com/office/powerpoint/2010/main" val="82255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Comparing </a:t>
            </a:r>
            <a:r>
              <a:rPr lang="en-US" dirty="0" err="1" smtClean="0"/>
              <a:t>Velicity</a:t>
            </a:r>
            <a:r>
              <a:rPr lang="en-US" dirty="0" smtClean="0"/>
              <a:t> with Database session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3113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Scalability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8179565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8CB85B-F18B-4727-91E7-79C37B3E2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0D1739-4110-4CCD-81AF-E57639732D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2C2E73-1947-4275-86EB-98A65A382E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2A3CA22-8FC0-4BAE-9288-2A13E296A7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A5BCF5-2B57-4FA7-BC18-F412F1680D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46FBDE4-A077-4C13-A71A-5F9591CB7D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3835DE4-8B1B-4FBA-85CD-6361F6601D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7B31FF3-7160-4086-A3D9-7DBAD86093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A2935E-9CA6-4232-8F9C-94C0C5087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FFB2051-1B9F-4AC8-9420-9FB1050481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576426-4DB8-4B7C-8DE4-D88471C73D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lvlOne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Jim </a:t>
            </a:r>
            <a:r>
              <a:rPr lang="en-US" dirty="0" err="1" smtClean="0"/>
              <a:t>Wooley</a:t>
            </a:r>
            <a:endParaRPr lang="en-US" dirty="0" smtClean="0"/>
          </a:p>
          <a:p>
            <a:r>
              <a:rPr lang="en-US" dirty="0" smtClean="0"/>
              <a:t>JimWooley@hotmail.com</a:t>
            </a:r>
          </a:p>
          <a:p>
            <a:r>
              <a:rPr lang="en-US" dirty="0" smtClean="0">
                <a:hlinkClick r:id="rId2"/>
              </a:rPr>
              <a:t>www.ThinqLinq.com</a:t>
            </a:r>
            <a:endParaRPr lang="en-US" dirty="0" smtClean="0"/>
          </a:p>
          <a:p>
            <a:r>
              <a:rPr lang="en-US" dirty="0" smtClean="0"/>
              <a:t>@</a:t>
            </a:r>
            <a:r>
              <a:rPr lang="en-US" dirty="0" err="1" smtClean="0"/>
              <a:t>LinqKinq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r>
              <a:rPr lang="en-US" baseline="0" dirty="0" smtClean="0"/>
              <a:t> - Any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81200"/>
            <a:ext cx="8382000" cy="89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733800"/>
            <a:ext cx="8305800" cy="710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0" y="1524000"/>
            <a:ext cx="2029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467,726 ticks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010400" y="3276600"/>
            <a:ext cx="18230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12,712 ticks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-</a:t>
            </a:r>
            <a:r>
              <a:rPr lang="en-US" baseline="0" dirty="0" smtClean="0"/>
              <a:t> </a:t>
            </a:r>
            <a:r>
              <a:rPr lang="en-US" dirty="0" smtClean="0"/>
              <a:t>All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2209800"/>
            <a:ext cx="8610600" cy="676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038600"/>
            <a:ext cx="85725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086600" y="1752600"/>
            <a:ext cx="1814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31,507 ticks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239000" y="3581400"/>
            <a:ext cx="1667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3,234 ticks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- Native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789238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Dim strings(65000) As String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err="1" smtClean="0"/>
              <a:t>TestContext.WriteLine</a:t>
            </a:r>
            <a:r>
              <a:rPr lang="en-US" sz="2800" dirty="0" smtClean="0"/>
              <a:t>("</a:t>
            </a:r>
            <a:r>
              <a:rPr lang="en-US" sz="2800" dirty="0" err="1" smtClean="0"/>
              <a:t>StringCount</a:t>
            </a:r>
            <a:r>
              <a:rPr lang="en-US" sz="2800" dirty="0" smtClean="0"/>
              <a:t>: " &amp; </a:t>
            </a:r>
            <a:r>
              <a:rPr lang="en-US" sz="2800" dirty="0" err="1" smtClean="0"/>
              <a:t>strings.Count</a:t>
            </a:r>
            <a:r>
              <a:rPr lang="en-US" sz="2800" dirty="0" smtClean="0"/>
              <a:t>)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err="1" smtClean="0"/>
              <a:t>TestContext.WriteLine</a:t>
            </a:r>
            <a:r>
              <a:rPr lang="en-US" sz="2800" dirty="0" smtClean="0"/>
              <a:t>("</a:t>
            </a:r>
            <a:r>
              <a:rPr lang="en-US" sz="2800" dirty="0" err="1" smtClean="0"/>
              <a:t>StringLength</a:t>
            </a:r>
            <a:r>
              <a:rPr lang="en-US" sz="2800" dirty="0" smtClean="0"/>
              <a:t>: " &amp; </a:t>
            </a:r>
            <a:r>
              <a:rPr lang="en-US" sz="2800" dirty="0" err="1" smtClean="0"/>
              <a:t>strings.Length</a:t>
            </a:r>
            <a:r>
              <a:rPr lang="en-US" sz="2800" dirty="0" smtClean="0"/>
              <a:t>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r>
              <a:rPr lang="en-US" baseline="0" dirty="0" smtClean="0"/>
              <a:t> – Order of Operations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133600"/>
            <a:ext cx="8153400" cy="1590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267200"/>
            <a:ext cx="8153400" cy="1435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553200" y="1676400"/>
            <a:ext cx="2287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6,205,990 ticks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781800" y="3810000"/>
            <a:ext cx="20276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188,293 ticks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Optimize Queries</a:t>
            </a:r>
          </a:p>
          <a:p>
            <a:pPr lvl="1"/>
            <a:r>
              <a:rPr lang="en-US" dirty="0" smtClean="0"/>
              <a:t>Short</a:t>
            </a:r>
            <a:r>
              <a:rPr lang="en-US" baseline="0" dirty="0" smtClean="0"/>
              <a:t> circuit with Any/All</a:t>
            </a:r>
          </a:p>
          <a:p>
            <a:pPr lvl="1"/>
            <a:r>
              <a:rPr lang="en-US" baseline="0" dirty="0" smtClean="0"/>
              <a:t>Favor native methods (Count/Length)</a:t>
            </a:r>
          </a:p>
          <a:p>
            <a:pPr lvl="1"/>
            <a:r>
              <a:rPr lang="en-US" baseline="0" dirty="0" smtClean="0"/>
              <a:t>Consider order of operations</a:t>
            </a:r>
          </a:p>
          <a:p>
            <a:pPr lvl="0"/>
            <a:r>
              <a:rPr lang="en-US" dirty="0" smtClean="0"/>
              <a:t>Index </a:t>
            </a:r>
            <a:r>
              <a:rPr lang="en-US" dirty="0" err="1" smtClean="0"/>
              <a:t>vs</a:t>
            </a:r>
            <a:r>
              <a:rPr lang="en-US" dirty="0" smtClean="0"/>
              <a:t> Table Scan</a:t>
            </a:r>
          </a:p>
          <a:p>
            <a:pPr lvl="1"/>
            <a:r>
              <a:rPr lang="en-US" dirty="0" smtClean="0"/>
              <a:t>I4O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–</a:t>
            </a:r>
            <a:r>
              <a:rPr lang="en-US" baseline="0" dirty="0" smtClean="0"/>
              <a:t> I4O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Scale Up - PLINQ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219200"/>
            <a:ext cx="4605889" cy="531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3400" y="6488668"/>
            <a:ext cx="8390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http://software.intel.com/en-us/blogs/2009/01/05/what-does-256-cores-look-like/</a:t>
            </a:r>
            <a:endParaRPr lang="en-US" dirty="0"/>
          </a:p>
        </p:txBody>
      </p:sp>
      <p:pic>
        <p:nvPicPr>
          <p:cNvPr id="6" name="Picture 5" descr="256lp-hpsuperdom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8400" y="2489200"/>
            <a:ext cx="389255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|22.3|7.5|2.3|9.1|3.4|19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|22.3|7.5|2.3|9.1|3.4|19.6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804</TotalTime>
  <Words>399</Words>
  <Application>Microsoft Office PowerPoint</Application>
  <PresentationFormat>On-screen Show (4:3)</PresentationFormat>
  <Paragraphs>161</Paragraphs>
  <Slides>25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Trek</vt:lpstr>
      <vt:lpstr>Visio.Drawing.11</vt:lpstr>
      <vt:lpstr>LINQ Scalability</vt:lpstr>
      <vt:lpstr>Scalability Concerns</vt:lpstr>
      <vt:lpstr>Performance - Any</vt:lpstr>
      <vt:lpstr>Performance - All</vt:lpstr>
      <vt:lpstr>Performance - Native</vt:lpstr>
      <vt:lpstr>Performance – Order of Operations</vt:lpstr>
      <vt:lpstr>Performance</vt:lpstr>
      <vt:lpstr>Performance – I4O</vt:lpstr>
      <vt:lpstr>Scale Up - PLINQ</vt:lpstr>
      <vt:lpstr>PLINQ</vt:lpstr>
      <vt:lpstr>PLINQ Performance</vt:lpstr>
      <vt:lpstr>Scale out - DryadLINQ = LINQ + Dryad</vt:lpstr>
      <vt:lpstr>DryadLINQ</vt:lpstr>
      <vt:lpstr>Scalability Concerns</vt:lpstr>
      <vt:lpstr>Asynchronous – RX</vt:lpstr>
      <vt:lpstr>Stream Insight (SQL Server 2008 R2)</vt:lpstr>
      <vt:lpstr>PowerPoint Presentation</vt:lpstr>
      <vt:lpstr>Query Lifecycle</vt:lpstr>
      <vt:lpstr>Query Lifecycle First/Single</vt:lpstr>
      <vt:lpstr>Caching</vt:lpstr>
      <vt:lpstr>Distributed Caching with Velocity</vt:lpstr>
      <vt:lpstr>Velocity Performance</vt:lpstr>
      <vt:lpstr>Comparing Velicity with Database session</vt:lpstr>
      <vt:lpstr>Scalability</vt:lpstr>
      <vt:lpstr>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LINQ Scalability</dc:title>
  <dc:creator>Jim</dc:creator>
  <cp:lastModifiedBy>Jim</cp:lastModifiedBy>
  <cp:revision>61</cp:revision>
  <dcterms:created xsi:type="dcterms:W3CDTF">2010-01-17T21:19:39Z</dcterms:created>
  <dcterms:modified xsi:type="dcterms:W3CDTF">2010-05-15T15:29:09Z</dcterms:modified>
</cp:coreProperties>
</file>