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9" r:id="rId2"/>
    <p:sldId id="258" r:id="rId3"/>
    <p:sldId id="264" r:id="rId4"/>
    <p:sldId id="257" r:id="rId5"/>
    <p:sldId id="262" r:id="rId6"/>
    <p:sldId id="263" r:id="rId7"/>
    <p:sldId id="260" r:id="rId8"/>
    <p:sldId id="261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600" autoAdjust="0"/>
    <p:restoredTop sz="94660"/>
  </p:normalViewPr>
  <p:slideViewPr>
    <p:cSldViewPr>
      <p:cViewPr varScale="1">
        <p:scale>
          <a:sx n="48" d="100"/>
          <a:sy n="48" d="100"/>
        </p:scale>
        <p:origin x="-11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556032-E3A7-45E4-A44F-98F3F16E0BB0}" type="datetimeFigureOut">
              <a:rPr lang="en-US" smtClean="0"/>
              <a:pPr/>
              <a:t>2/23/2008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67831C-925C-4737-B727-CC25C36AA35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hape 2"/>
          <p:cNvSpPr txBox="1">
            <a:spLocks noGrp="1" noChangeArrowheads="1"/>
          </p:cNvSpPr>
          <p:nvPr/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1" tIns="45716" rIns="91431" bIns="45716"/>
          <a:lstStyle/>
          <a:p>
            <a:pPr algn="r"/>
            <a:fld id="{7AFCC93A-7047-4B25-96F7-20140E87939A}" type="datetime8">
              <a:rPr lang="en-US" sz="1200"/>
              <a:pPr algn="r"/>
              <a:t>2/23/2008 11:33 AM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F6660-E7FE-4BD8-B424-ADF4CDDA7CCB}" type="datetimeFigureOut">
              <a:rPr lang="en-US" smtClean="0"/>
              <a:pPr/>
              <a:t>2/23/2008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600E-F37E-4A36-BC39-B101BD2327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F6660-E7FE-4BD8-B424-ADF4CDDA7CCB}" type="datetimeFigureOut">
              <a:rPr lang="en-US" smtClean="0"/>
              <a:pPr/>
              <a:t>2/23/2008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600E-F37E-4A36-BC39-B101BD2327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F6660-E7FE-4BD8-B424-ADF4CDDA7CCB}" type="datetimeFigureOut">
              <a:rPr lang="en-US" smtClean="0"/>
              <a:pPr/>
              <a:t>2/23/2008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600E-F37E-4A36-BC39-B101BD2327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F6660-E7FE-4BD8-B424-ADF4CDDA7CCB}" type="datetimeFigureOut">
              <a:rPr lang="en-US" smtClean="0"/>
              <a:pPr/>
              <a:t>2/23/2008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600E-F37E-4A36-BC39-B101BD2327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F6660-E7FE-4BD8-B424-ADF4CDDA7CCB}" type="datetimeFigureOut">
              <a:rPr lang="en-US" smtClean="0"/>
              <a:pPr/>
              <a:t>2/23/2008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7C1600E-F37E-4A36-BC39-B101BD2327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F6660-E7FE-4BD8-B424-ADF4CDDA7CCB}" type="datetimeFigureOut">
              <a:rPr lang="en-US" smtClean="0"/>
              <a:pPr/>
              <a:t>2/23/2008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600E-F37E-4A36-BC39-B101BD2327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F6660-E7FE-4BD8-B424-ADF4CDDA7CCB}" type="datetimeFigureOut">
              <a:rPr lang="en-US" smtClean="0"/>
              <a:pPr/>
              <a:t>2/23/2008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600E-F37E-4A36-BC39-B101BD2327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F6660-E7FE-4BD8-B424-ADF4CDDA7CCB}" type="datetimeFigureOut">
              <a:rPr lang="en-US" smtClean="0"/>
              <a:pPr/>
              <a:t>2/23/2008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600E-F37E-4A36-BC39-B101BD2327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F6660-E7FE-4BD8-B424-ADF4CDDA7CCB}" type="datetimeFigureOut">
              <a:rPr lang="en-US" smtClean="0"/>
              <a:pPr/>
              <a:t>2/23/2008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600E-F37E-4A36-BC39-B101BD2327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F6660-E7FE-4BD8-B424-ADF4CDDA7CCB}" type="datetimeFigureOut">
              <a:rPr lang="en-US" smtClean="0"/>
              <a:pPr/>
              <a:t>2/23/2008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600E-F37E-4A36-BC39-B101BD2327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F6660-E7FE-4BD8-B424-ADF4CDDA7CCB}" type="datetimeFigureOut">
              <a:rPr lang="en-US" smtClean="0"/>
              <a:pPr/>
              <a:t>2/23/2008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1600E-F37E-4A36-BC39-B101BD2327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CCF6660-E7FE-4BD8-B424-ADF4CDDA7CCB}" type="datetimeFigureOut">
              <a:rPr lang="en-US" smtClean="0"/>
              <a:pPr/>
              <a:t>2/23/2008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7C1600E-F37E-4A36-BC39-B101BD23276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thinqlinq.com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channel9.msdn.com/" TargetMode="External"/><Relationship Id="rId2" Type="http://schemas.openxmlformats.org/officeDocument/2006/relationships/hyperlink" Target="http://msdn.microsoft.com/data/ref/linq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forums.microsoft.com/MSDN/ShowForum.aspx?ForumID=123&amp;SiteID=1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nqinaction.net/" TargetMode="External"/><Relationship Id="rId2" Type="http://schemas.openxmlformats.org/officeDocument/2006/relationships/hyperlink" Target="http://www.thinqlinq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LINQ to XML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Jim </a:t>
            </a:r>
            <a:r>
              <a:rPr lang="en-US" dirty="0" err="1" smtClean="0"/>
              <a:t>Wooley</a:t>
            </a:r>
            <a:endParaRPr lang="en-US" dirty="0" smtClean="0"/>
          </a:p>
          <a:p>
            <a:r>
              <a:rPr lang="en-US" dirty="0" smtClean="0"/>
              <a:t>MVP – Visual Basic</a:t>
            </a:r>
          </a:p>
          <a:p>
            <a:r>
              <a:rPr lang="en-US" dirty="0" smtClean="0">
                <a:hlinkClick r:id="rId2"/>
              </a:rPr>
              <a:t>www.ThinqLinq.com</a:t>
            </a:r>
            <a:endParaRPr lang="en-US" dirty="0" smtClean="0"/>
          </a:p>
        </p:txBody>
      </p:sp>
      <p:pic>
        <p:nvPicPr>
          <p:cNvPr id="4" name="Picture 3" descr="LinqInActionCov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8999" y="4495800"/>
            <a:ext cx="1580745" cy="1981200"/>
          </a:xfrm>
          <a:prstGeom prst="rect">
            <a:avLst/>
          </a:prstGeom>
        </p:spPr>
      </p:pic>
      <p:pic>
        <p:nvPicPr>
          <p:cNvPr id="5" name="Picture 4" descr="MVP_FullColor_ForScree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3400" y="4419600"/>
            <a:ext cx="1295400" cy="20331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4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en-US" dirty="0" smtClean="0"/>
              <a:t>LINQ Architecture</a:t>
            </a:r>
          </a:p>
        </p:txBody>
      </p:sp>
      <p:sp>
        <p:nvSpPr>
          <p:cNvPr id="9222" name="Folded Corner 615438"/>
          <p:cNvSpPr>
            <a:spLocks noChangeArrowheads="1"/>
          </p:cNvSpPr>
          <p:nvPr/>
        </p:nvSpPr>
        <p:spPr bwMode="auto">
          <a:xfrm>
            <a:off x="7162800" y="5497513"/>
            <a:ext cx="1030288" cy="825500"/>
          </a:xfrm>
          <a:prstGeom prst="foldedCorner">
            <a:avLst>
              <a:gd name="adj" fmla="val 12500"/>
            </a:avLst>
          </a:prstGeom>
          <a:solidFill>
            <a:schemeClr val="accent2"/>
          </a:solidFill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endParaRPr lang="en-US" sz="600">
              <a:solidFill>
                <a:schemeClr val="bg1"/>
              </a:solidFill>
              <a:latin typeface="Segoe" pitchFamily="34" charset="0"/>
            </a:endParaRPr>
          </a:p>
          <a:p>
            <a:r>
              <a:rPr lang="en-US" sz="1000">
                <a:solidFill>
                  <a:schemeClr val="bg1"/>
                </a:solidFill>
                <a:latin typeface="Segoe" pitchFamily="34" charset="0"/>
              </a:rPr>
              <a:t>&lt;book&gt;</a:t>
            </a:r>
            <a:endParaRPr lang="en-US">
              <a:solidFill>
                <a:schemeClr val="bg1"/>
              </a:solidFill>
            </a:endParaRPr>
          </a:p>
          <a:p>
            <a:r>
              <a:rPr lang="en-US" sz="1000">
                <a:solidFill>
                  <a:schemeClr val="bg1"/>
                </a:solidFill>
                <a:latin typeface="Segoe" pitchFamily="34" charset="0"/>
              </a:rPr>
              <a:t>    &lt;title/&gt;</a:t>
            </a:r>
          </a:p>
          <a:p>
            <a:r>
              <a:rPr lang="en-US" sz="1000">
                <a:solidFill>
                  <a:schemeClr val="bg1"/>
                </a:solidFill>
                <a:latin typeface="Segoe" pitchFamily="34" charset="0"/>
              </a:rPr>
              <a:t>   &lt;author/&gt;</a:t>
            </a:r>
          </a:p>
          <a:p>
            <a:r>
              <a:rPr lang="en-US" sz="1000">
                <a:solidFill>
                  <a:schemeClr val="bg1"/>
                </a:solidFill>
                <a:latin typeface="Segoe" pitchFamily="34" charset="0"/>
              </a:rPr>
              <a:t>    &lt;price/&gt;</a:t>
            </a:r>
          </a:p>
          <a:p>
            <a:r>
              <a:rPr lang="en-US" sz="1000">
                <a:solidFill>
                  <a:schemeClr val="bg1"/>
                </a:solidFill>
                <a:latin typeface="Segoe" pitchFamily="34" charset="0"/>
              </a:rPr>
              <a:t>&lt;/book&gt;</a:t>
            </a:r>
          </a:p>
        </p:txBody>
      </p:sp>
      <p:sp>
        <p:nvSpPr>
          <p:cNvPr id="615440" name="TextBox 615439"/>
          <p:cNvSpPr txBox="1">
            <a:spLocks noChangeArrowheads="1"/>
          </p:cNvSpPr>
          <p:nvPr/>
        </p:nvSpPr>
        <p:spPr bwMode="auto">
          <a:xfrm>
            <a:off x="7162800" y="6280150"/>
            <a:ext cx="1030288" cy="584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lIns="182880" tIns="137160" rIns="182880" bIns="137160">
            <a:spAutoFit/>
          </a:bodyPr>
          <a:lstStyle/>
          <a:p>
            <a:pPr algn="ctr">
              <a:defRPr/>
            </a:pPr>
            <a:r>
              <a:rPr lang="en-US" sz="2000" dirty="0">
                <a:effectLst>
                  <a:outerShdw blurRad="38100" dist="38100" dir="2700000" algn="tl">
                    <a:schemeClr val="bg1"/>
                  </a:outerShdw>
                </a:effectLst>
                <a:latin typeface="Segoe" pitchFamily="34" charset="0"/>
              </a:rPr>
              <a:t>XML</a:t>
            </a:r>
            <a:endParaRPr lang="en-US" dirty="0">
              <a:effectLst>
                <a:outerShdw blurRad="38100" dist="38100" dir="2700000" algn="tl">
                  <a:schemeClr val="bg1"/>
                </a:outerShdw>
              </a:effectLst>
            </a:endParaRPr>
          </a:p>
        </p:txBody>
      </p:sp>
      <p:sp>
        <p:nvSpPr>
          <p:cNvPr id="615448" name="TextBox 615447"/>
          <p:cNvSpPr txBox="1">
            <a:spLocks noChangeArrowheads="1"/>
          </p:cNvSpPr>
          <p:nvPr/>
        </p:nvSpPr>
        <p:spPr bwMode="auto">
          <a:xfrm>
            <a:off x="3581400" y="6280150"/>
            <a:ext cx="1666875" cy="584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lIns="182880" tIns="137160" rIns="182880" bIns="137160">
            <a:spAutoFit/>
          </a:bodyPr>
          <a:lstStyle/>
          <a:p>
            <a:pPr algn="ctr">
              <a:defRPr/>
            </a:pPr>
            <a:r>
              <a:rPr lang="en-US" sz="2000" dirty="0">
                <a:effectLst>
                  <a:outerShdw blurRad="38100" dist="38100" dir="2700000" algn="tl">
                    <a:schemeClr val="bg1"/>
                  </a:outerShdw>
                </a:effectLst>
                <a:latin typeface="Segoe" pitchFamily="34" charset="0"/>
              </a:rPr>
              <a:t>Relational</a:t>
            </a:r>
            <a:endParaRPr lang="en-US" dirty="0">
              <a:effectLst>
                <a:outerShdw blurRad="38100" dist="38100" dir="2700000" algn="tl">
                  <a:schemeClr val="bg1"/>
                </a:outerShdw>
              </a:effectLst>
            </a:endParaRPr>
          </a:p>
        </p:txBody>
      </p:sp>
      <p:grpSp>
        <p:nvGrpSpPr>
          <p:cNvPr id="2" name="Group 40"/>
          <p:cNvGrpSpPr/>
          <p:nvPr/>
        </p:nvGrpSpPr>
        <p:grpSpPr bwMode="auto">
          <a:xfrm>
            <a:off x="3810000" y="5486400"/>
            <a:ext cx="1219200" cy="688975"/>
            <a:chOff x="4019770" y="5227423"/>
            <a:chExt cx="1219200" cy="688414"/>
          </a:xfrm>
          <a:solidFill>
            <a:schemeClr val="accent2"/>
          </a:solidFill>
        </p:grpSpPr>
        <p:sp>
          <p:nvSpPr>
            <p:cNvPr id="8216" name="Flowchart: Magnetic Disk 615445"/>
            <p:cNvSpPr>
              <a:spLocks noChangeArrowheads="1"/>
            </p:cNvSpPr>
            <p:nvPr/>
          </p:nvSpPr>
          <p:spPr bwMode="auto">
            <a:xfrm>
              <a:off x="4356464" y="5227423"/>
              <a:ext cx="545920" cy="504868"/>
            </a:xfrm>
            <a:prstGeom prst="flowChartMagneticDisk">
              <a:avLst/>
            </a:prstGeom>
            <a:grpFill/>
            <a:ln w="25400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 sz="2000">
                <a:solidFill>
                  <a:schemeClr val="bg1"/>
                </a:solidFill>
                <a:latin typeface="Segoe" pitchFamily="34" charset="0"/>
              </a:endParaRPr>
            </a:p>
          </p:txBody>
        </p:sp>
        <p:sp>
          <p:nvSpPr>
            <p:cNvPr id="8217" name="Flowchart: Magnetic Disk 615446"/>
            <p:cNvSpPr>
              <a:spLocks noChangeArrowheads="1"/>
            </p:cNvSpPr>
            <p:nvPr/>
          </p:nvSpPr>
          <p:spPr bwMode="auto">
            <a:xfrm>
              <a:off x="4020025" y="5411589"/>
              <a:ext cx="545920" cy="504868"/>
            </a:xfrm>
            <a:prstGeom prst="flowChartMagneticDisk">
              <a:avLst/>
            </a:prstGeom>
            <a:grpFill/>
            <a:ln w="25400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 sz="2000">
                <a:solidFill>
                  <a:schemeClr val="bg1"/>
                </a:solidFill>
                <a:latin typeface="Segoe" pitchFamily="34" charset="0"/>
              </a:endParaRPr>
            </a:p>
          </p:txBody>
        </p:sp>
        <p:sp>
          <p:nvSpPr>
            <p:cNvPr id="8218" name="Flowchart: Magnetic Disk 615448"/>
            <p:cNvSpPr>
              <a:spLocks noChangeArrowheads="1"/>
            </p:cNvSpPr>
            <p:nvPr/>
          </p:nvSpPr>
          <p:spPr bwMode="auto">
            <a:xfrm>
              <a:off x="4692904" y="5411589"/>
              <a:ext cx="545920" cy="504868"/>
            </a:xfrm>
            <a:prstGeom prst="flowChartMagneticDisk">
              <a:avLst/>
            </a:prstGeom>
            <a:grpFill/>
            <a:ln w="25400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en-US" sz="2000">
                <a:solidFill>
                  <a:schemeClr val="bg1"/>
                </a:solidFill>
                <a:latin typeface="Segoe" pitchFamily="34" charset="0"/>
              </a:endParaRPr>
            </a:p>
          </p:txBody>
        </p:sp>
      </p:grpSp>
      <p:grpSp>
        <p:nvGrpSpPr>
          <p:cNvPr id="3" name="Group 57"/>
          <p:cNvGrpSpPr>
            <a:grpSpLocks/>
          </p:cNvGrpSpPr>
          <p:nvPr/>
        </p:nvGrpSpPr>
        <p:grpSpPr bwMode="auto">
          <a:xfrm>
            <a:off x="381000" y="2590800"/>
            <a:ext cx="8131175" cy="2781300"/>
            <a:chOff x="478659" y="2476874"/>
            <a:chExt cx="8131941" cy="2857129"/>
          </a:xfrm>
        </p:grpSpPr>
        <p:sp>
          <p:nvSpPr>
            <p:cNvPr id="23573" name="Rounded Rectangle 7185"/>
            <p:cNvSpPr>
              <a:spLocks noChangeArrowheads="1"/>
            </p:cNvSpPr>
            <p:nvPr/>
          </p:nvSpPr>
          <p:spPr bwMode="auto">
            <a:xfrm>
              <a:off x="481834" y="2549890"/>
              <a:ext cx="8128766" cy="2784113"/>
            </a:xfrm>
            <a:prstGeom prst="roundRect">
              <a:avLst>
                <a:gd name="adj" fmla="val 9375"/>
              </a:avLst>
            </a:prstGeom>
            <a:solidFill>
              <a:srgbClr val="808080">
                <a:alpha val="25098"/>
              </a:srgbClr>
            </a:solidFill>
            <a:ln w="12700" algn="ctr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/>
            <a:lstStyle/>
            <a:p>
              <a:pPr algn="ctr">
                <a:defRPr/>
              </a:pPr>
              <a:endParaRPr lang="en-US" sz="3200">
                <a:effectLst>
                  <a:outerShdw blurRad="38100" dist="38100" dir="2700000" algn="tl">
                    <a:srgbClr val="FFFFFF"/>
                  </a:outerShdw>
                </a:effectLst>
                <a:latin typeface="Segoe" pitchFamily="34" charset="0"/>
              </a:endParaRPr>
            </a:p>
          </p:txBody>
        </p:sp>
        <p:sp>
          <p:nvSpPr>
            <p:cNvPr id="40" name="TextBox 39"/>
            <p:cNvSpPr txBox="1">
              <a:spLocks noChangeArrowheads="1"/>
            </p:cNvSpPr>
            <p:nvPr/>
          </p:nvSpPr>
          <p:spPr bwMode="auto">
            <a:xfrm>
              <a:off x="478659" y="2476874"/>
              <a:ext cx="8001754" cy="646029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lIns="182880" tIns="137160" rIns="182880" bIns="137160">
              <a:spAutoFit/>
            </a:bodyPr>
            <a:lstStyle/>
            <a:p>
              <a:pPr algn="ctr">
                <a:defRPr/>
              </a:pPr>
              <a:r>
                <a:rPr lang="en-US" sz="2400" dirty="0">
                  <a:effectLst>
                    <a:outerShdw blurRad="50800" dist="50800" dir="5400000" algn="ctr" rotWithShape="0">
                      <a:schemeClr val="bg1"/>
                    </a:outerShdw>
                  </a:effectLst>
                  <a:latin typeface="Segoe" pitchFamily="34" charset="0"/>
                </a:rPr>
                <a:t>LINQ enabled data sources</a:t>
              </a:r>
              <a:endParaRPr lang="en-US" sz="1600" dirty="0">
                <a:effectLst>
                  <a:outerShdw blurRad="50800" dist="50800" dir="5400000" algn="ctr" rotWithShape="0">
                    <a:schemeClr val="bg1"/>
                  </a:outerShdw>
                </a:effectLst>
              </a:endParaRPr>
            </a:p>
          </p:txBody>
        </p:sp>
      </p:grpSp>
      <p:sp>
        <p:nvSpPr>
          <p:cNvPr id="44" name="Rounded Rectangle 43"/>
          <p:cNvSpPr>
            <a:spLocks noChangeArrowheads="1"/>
          </p:cNvSpPr>
          <p:nvPr/>
        </p:nvSpPr>
        <p:spPr bwMode="auto">
          <a:xfrm>
            <a:off x="457200" y="3795713"/>
            <a:ext cx="1419225" cy="1385887"/>
          </a:xfrm>
          <a:prstGeom prst="roundRect">
            <a:avLst>
              <a:gd name="adj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" pitchFamily="34" charset="0"/>
              </a:rPr>
              <a:t>LINQ </a:t>
            </a: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" pitchFamily="34" charset="0"/>
              </a:rPr>
              <a:t>To 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" pitchFamily="34" charset="0"/>
              </a:rPr>
              <a:t>Objects</a:t>
            </a:r>
          </a:p>
        </p:txBody>
      </p:sp>
      <p:sp>
        <p:nvSpPr>
          <p:cNvPr id="50" name="Rounded Rectangle 49"/>
          <p:cNvSpPr>
            <a:spLocks noChangeArrowheads="1"/>
          </p:cNvSpPr>
          <p:nvPr/>
        </p:nvSpPr>
        <p:spPr bwMode="auto">
          <a:xfrm>
            <a:off x="6961188" y="3771900"/>
            <a:ext cx="1420812" cy="1385888"/>
          </a:xfrm>
          <a:prstGeom prst="roundRect">
            <a:avLst>
              <a:gd name="adj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" pitchFamily="34" charset="0"/>
              </a:rPr>
              <a:t>LINQ </a:t>
            </a: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" pitchFamily="34" charset="0"/>
              </a:rPr>
              <a:t>To 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" pitchFamily="34" charset="0"/>
              </a:rPr>
              <a:t>XML</a:t>
            </a:r>
          </a:p>
        </p:txBody>
      </p:sp>
      <p:grpSp>
        <p:nvGrpSpPr>
          <p:cNvPr id="4" name="Group 51"/>
          <p:cNvGrpSpPr>
            <a:grpSpLocks/>
          </p:cNvGrpSpPr>
          <p:nvPr/>
        </p:nvGrpSpPr>
        <p:grpSpPr bwMode="auto">
          <a:xfrm>
            <a:off x="2000250" y="3200400"/>
            <a:ext cx="4829175" cy="2092325"/>
            <a:chOff x="2151783" y="3001374"/>
            <a:chExt cx="4779142" cy="2168890"/>
          </a:xfrm>
        </p:grpSpPr>
        <p:sp>
          <p:nvSpPr>
            <p:cNvPr id="51" name="Rounded Rectangle 50"/>
            <p:cNvSpPr>
              <a:spLocks noChangeArrowheads="1"/>
            </p:cNvSpPr>
            <p:nvPr/>
          </p:nvSpPr>
          <p:spPr bwMode="auto">
            <a:xfrm>
              <a:off x="2151783" y="3085526"/>
              <a:ext cx="4779142" cy="2084738"/>
            </a:xfrm>
            <a:prstGeom prst="roundRect">
              <a:avLst>
                <a:gd name="adj" fmla="val 9375"/>
              </a:avLst>
            </a:prstGeom>
            <a:solidFill>
              <a:schemeClr val="accent2">
                <a:shade val="50000"/>
                <a:alpha val="25098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 algn="ctr">
                <a:defRPr/>
              </a:pPr>
              <a:endParaRPr lang="en-US" sz="3200">
                <a:effectLst>
                  <a:outerShdw blurRad="38100" dist="38100" dir="2700000" algn="tl">
                    <a:srgbClr val="FFFFFF"/>
                  </a:outerShdw>
                </a:effectLst>
                <a:latin typeface="Segoe" pitchFamily="34" charset="0"/>
              </a:endParaRPr>
            </a:p>
          </p:txBody>
        </p:sp>
        <p:sp>
          <p:nvSpPr>
            <p:cNvPr id="55" name="TextBox 54"/>
            <p:cNvSpPr txBox="1">
              <a:spLocks noChangeArrowheads="1"/>
            </p:cNvSpPr>
            <p:nvPr/>
          </p:nvSpPr>
          <p:spPr bwMode="auto">
            <a:xfrm>
              <a:off x="2151783" y="3001374"/>
              <a:ext cx="4779142" cy="584298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lIns="182880" tIns="137160" rIns="182880" bIns="137160"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effectLst>
                    <a:outerShdw blurRad="38100" dist="38100" dir="2700000" algn="tl">
                      <a:schemeClr val="bg1"/>
                    </a:outerShdw>
                  </a:effectLst>
                  <a:latin typeface="Segoe" pitchFamily="34" charset="0"/>
                </a:rPr>
                <a:t>LINQ enabled ADO.NET</a:t>
              </a:r>
              <a:endParaRPr lang="en-US" sz="1600" dirty="0">
                <a:effectLst>
                  <a:outerShdw blurRad="38100" dist="38100" dir="2700000" algn="tl">
                    <a:schemeClr val="bg1"/>
                  </a:outerShdw>
                </a:effectLst>
              </a:endParaRPr>
            </a:p>
          </p:txBody>
        </p:sp>
      </p:grpSp>
      <p:sp>
        <p:nvSpPr>
          <p:cNvPr id="53" name="Rounded Rectangle 52"/>
          <p:cNvSpPr>
            <a:spLocks noChangeArrowheads="1"/>
          </p:cNvSpPr>
          <p:nvPr/>
        </p:nvSpPr>
        <p:spPr bwMode="auto">
          <a:xfrm>
            <a:off x="3352800" y="1295400"/>
            <a:ext cx="2209800" cy="609600"/>
          </a:xfrm>
          <a:prstGeom prst="roundRect">
            <a:avLst>
              <a:gd name="adj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" pitchFamily="34" charset="0"/>
              </a:rPr>
              <a:t>VB</a:t>
            </a:r>
            <a:endParaRPr lang="en-US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egoe" pitchFamily="34" charset="0"/>
            </a:endParaRPr>
          </a:p>
        </p:txBody>
      </p:sp>
      <p:sp>
        <p:nvSpPr>
          <p:cNvPr id="56" name="Rounded Rectangle 55"/>
          <p:cNvSpPr>
            <a:spLocks noChangeArrowheads="1"/>
          </p:cNvSpPr>
          <p:nvPr/>
        </p:nvSpPr>
        <p:spPr bwMode="auto">
          <a:xfrm>
            <a:off x="6248400" y="1295400"/>
            <a:ext cx="2209800" cy="609600"/>
          </a:xfrm>
          <a:prstGeom prst="roundRect">
            <a:avLst>
              <a:gd name="adj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" pitchFamily="34" charset="0"/>
              </a:rPr>
              <a:t>Others…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egoe" pitchFamily="34" charset="0"/>
            </a:endParaRPr>
          </a:p>
        </p:txBody>
      </p:sp>
      <p:sp>
        <p:nvSpPr>
          <p:cNvPr id="49" name="Rounded Rectangle 48"/>
          <p:cNvSpPr>
            <a:spLocks noChangeArrowheads="1"/>
          </p:cNvSpPr>
          <p:nvPr/>
        </p:nvSpPr>
        <p:spPr bwMode="auto">
          <a:xfrm>
            <a:off x="5208588" y="3781425"/>
            <a:ext cx="1419225" cy="1385888"/>
          </a:xfrm>
          <a:prstGeom prst="roundRect">
            <a:avLst>
              <a:gd name="adj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" pitchFamily="34" charset="0"/>
              </a:rPr>
              <a:t>LINQ </a:t>
            </a: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" pitchFamily="34" charset="0"/>
              </a:rPr>
              <a:t>To 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" pitchFamily="34" charset="0"/>
              </a:rPr>
              <a:t>Entities</a:t>
            </a:r>
          </a:p>
        </p:txBody>
      </p:sp>
      <p:sp>
        <p:nvSpPr>
          <p:cNvPr id="48" name="Rounded Rectangle 47"/>
          <p:cNvSpPr>
            <a:spLocks noChangeArrowheads="1"/>
          </p:cNvSpPr>
          <p:nvPr/>
        </p:nvSpPr>
        <p:spPr bwMode="auto">
          <a:xfrm>
            <a:off x="3705225" y="3781425"/>
            <a:ext cx="1419225" cy="1387475"/>
          </a:xfrm>
          <a:prstGeom prst="roundRect">
            <a:avLst>
              <a:gd name="adj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" pitchFamily="34" charset="0"/>
              </a:rPr>
              <a:t>LINQ </a:t>
            </a: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" pitchFamily="34" charset="0"/>
              </a:rPr>
              <a:t>To 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" pitchFamily="34" charset="0"/>
              </a:rPr>
              <a:t>SQL</a:t>
            </a:r>
          </a:p>
        </p:txBody>
      </p:sp>
      <p:sp>
        <p:nvSpPr>
          <p:cNvPr id="47" name="Rounded Rectangle 46"/>
          <p:cNvSpPr>
            <a:spLocks noChangeArrowheads="1"/>
          </p:cNvSpPr>
          <p:nvPr/>
        </p:nvSpPr>
        <p:spPr bwMode="auto">
          <a:xfrm>
            <a:off x="2152650" y="3795712"/>
            <a:ext cx="1420813" cy="1385888"/>
          </a:xfrm>
          <a:prstGeom prst="roundRect">
            <a:avLst>
              <a:gd name="adj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" pitchFamily="34" charset="0"/>
              </a:rPr>
              <a:t>LINQ </a:t>
            </a:r>
            <a:endParaRPr lang="en-US" dirty="0">
              <a:solidFill>
                <a:schemeClr val="tx1"/>
              </a:solidFill>
            </a:endParaRPr>
          </a:p>
          <a:p>
            <a:pPr algn="ctr" eaLnBrk="0" hangingPunct="0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" pitchFamily="34" charset="0"/>
              </a:rPr>
              <a:t>To 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" pitchFamily="34" charset="0"/>
              </a:rPr>
              <a:t>Datasets</a:t>
            </a:r>
          </a:p>
        </p:txBody>
      </p:sp>
      <p:sp>
        <p:nvSpPr>
          <p:cNvPr id="45" name="Rounded Rectangle 44"/>
          <p:cNvSpPr>
            <a:spLocks noChangeArrowheads="1"/>
          </p:cNvSpPr>
          <p:nvPr/>
        </p:nvSpPr>
        <p:spPr bwMode="auto">
          <a:xfrm>
            <a:off x="381000" y="1981200"/>
            <a:ext cx="8128000" cy="609600"/>
          </a:xfrm>
          <a:prstGeom prst="roundRect">
            <a:avLst>
              <a:gd name="adj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" pitchFamily="34" charset="0"/>
              </a:rPr>
              <a:t>.Net</a:t>
            </a:r>
            <a:r>
              <a:rPr 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" pitchFamily="34" charset="0"/>
              </a:rPr>
              <a:t> Language Integrated Query (LINQ)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egoe" pitchFamily="34" charset="0"/>
            </a:endParaRPr>
          </a:p>
        </p:txBody>
      </p:sp>
      <p:sp>
        <p:nvSpPr>
          <p:cNvPr id="42" name="Rounded Rectangle 41"/>
          <p:cNvSpPr>
            <a:spLocks noChangeArrowheads="1"/>
          </p:cNvSpPr>
          <p:nvPr/>
        </p:nvSpPr>
        <p:spPr bwMode="auto">
          <a:xfrm>
            <a:off x="381000" y="1295400"/>
            <a:ext cx="2209800" cy="609600"/>
          </a:xfrm>
          <a:prstGeom prst="roundRect">
            <a:avLst>
              <a:gd name="adj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defRPr/>
            </a:pP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" pitchFamily="34" charset="0"/>
              </a:rPr>
              <a:t>C#</a:t>
            </a:r>
            <a:endParaRPr lang="en-US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Segoe" pitchFamily="34" charset="0"/>
            </a:endParaRPr>
          </a:p>
        </p:txBody>
      </p:sp>
      <p:grpSp>
        <p:nvGrpSpPr>
          <p:cNvPr id="5" name="Group 42"/>
          <p:cNvGrpSpPr/>
          <p:nvPr/>
        </p:nvGrpSpPr>
        <p:grpSpPr>
          <a:xfrm>
            <a:off x="609600" y="5410200"/>
            <a:ext cx="1295400" cy="979488"/>
            <a:chOff x="609600" y="5410200"/>
            <a:chExt cx="1295400" cy="979488"/>
          </a:xfrm>
        </p:grpSpPr>
        <p:sp>
          <p:nvSpPr>
            <p:cNvPr id="34" name="Oval 6"/>
            <p:cNvSpPr>
              <a:spLocks noChangeArrowheads="1"/>
            </p:cNvSpPr>
            <p:nvPr/>
          </p:nvSpPr>
          <p:spPr bwMode="auto">
            <a:xfrm>
              <a:off x="1066800" y="5410200"/>
              <a:ext cx="381000" cy="3810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25400" algn="ctr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35" name="Oval 7"/>
            <p:cNvSpPr>
              <a:spLocks noChangeArrowheads="1"/>
            </p:cNvSpPr>
            <p:nvPr/>
          </p:nvSpPr>
          <p:spPr bwMode="auto">
            <a:xfrm>
              <a:off x="609600" y="6008688"/>
              <a:ext cx="381000" cy="3810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25400" algn="ctr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36" name="Oval 8"/>
            <p:cNvSpPr>
              <a:spLocks noChangeArrowheads="1"/>
            </p:cNvSpPr>
            <p:nvPr/>
          </p:nvSpPr>
          <p:spPr bwMode="auto">
            <a:xfrm>
              <a:off x="1524000" y="6008688"/>
              <a:ext cx="381000" cy="381000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25400" algn="ctr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en-US"/>
            </a:p>
          </p:txBody>
        </p:sp>
        <p:cxnSp>
          <p:nvCxnSpPr>
            <p:cNvPr id="37" name="AutoShape 9"/>
            <p:cNvCxnSpPr>
              <a:cxnSpLocks noChangeShapeType="1"/>
              <a:stCxn id="35" idx="7"/>
              <a:endCxn id="34" idx="3"/>
            </p:cNvCxnSpPr>
            <p:nvPr/>
          </p:nvCxnSpPr>
          <p:spPr bwMode="auto">
            <a:xfrm flipV="1">
              <a:off x="935038" y="5748338"/>
              <a:ext cx="187325" cy="303213"/>
            </a:xfrm>
            <a:prstGeom prst="straightConnector1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  <a:effectLst/>
          </p:spPr>
        </p:cxnSp>
        <p:cxnSp>
          <p:nvCxnSpPr>
            <p:cNvPr id="38" name="AutoShape 10"/>
            <p:cNvCxnSpPr>
              <a:cxnSpLocks noChangeShapeType="1"/>
              <a:stCxn id="36" idx="1"/>
              <a:endCxn id="34" idx="5"/>
            </p:cNvCxnSpPr>
            <p:nvPr/>
          </p:nvCxnSpPr>
          <p:spPr bwMode="auto">
            <a:xfrm flipH="1" flipV="1">
              <a:off x="1392238" y="5748338"/>
              <a:ext cx="187325" cy="303213"/>
            </a:xfrm>
            <a:prstGeom prst="straightConnector1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  <a:effectLst/>
          </p:spPr>
        </p:cxnSp>
      </p:grpSp>
      <p:sp>
        <p:nvSpPr>
          <p:cNvPr id="39" name="Text Box 11"/>
          <p:cNvSpPr txBox="1">
            <a:spLocks noChangeArrowheads="1"/>
          </p:cNvSpPr>
          <p:nvPr/>
        </p:nvSpPr>
        <p:spPr bwMode="auto">
          <a:xfrm>
            <a:off x="533400" y="6280150"/>
            <a:ext cx="1524000" cy="5847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182880" tIns="137160" rIns="182880" bIns="137160">
            <a:spAutoFit/>
          </a:bodyPr>
          <a:lstStyle/>
          <a:p>
            <a:pPr algn="ctr" eaLnBrk="1" hangingPunct="1"/>
            <a:r>
              <a:rPr lang="en-US" sz="2000" dirty="0">
                <a:effectLst>
                  <a:outerShdw blurRad="38100" dist="38100" dir="2700000" algn="tl">
                    <a:schemeClr val="bg1"/>
                  </a:outerShdw>
                </a:effectLst>
                <a:latin typeface="Segoe" pitchFamily="34" charset="0"/>
              </a:rPr>
              <a:t>Objects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lap around LINQ </a:t>
            </a:r>
            <a:r>
              <a:rPr lang="en-US" smtClean="0"/>
              <a:t>to XML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LINQ to XML Class Hierarchy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509587" y="1720850"/>
            <a:ext cx="812482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XML Axis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Element/Elements</a:t>
            </a:r>
          </a:p>
          <a:p>
            <a:r>
              <a:rPr lang="en-US" dirty="0" smtClean="0"/>
              <a:t>Attribute</a:t>
            </a:r>
          </a:p>
          <a:p>
            <a:r>
              <a:rPr lang="en-US" dirty="0" err="1" smtClean="0"/>
              <a:t>Descedents</a:t>
            </a:r>
            <a:endParaRPr lang="en-US" dirty="0" smtClean="0"/>
          </a:p>
          <a:p>
            <a:r>
              <a:rPr lang="en-US" dirty="0" smtClean="0"/>
              <a:t>Ancestors</a:t>
            </a:r>
          </a:p>
          <a:p>
            <a:r>
              <a:rPr lang="en-US" dirty="0" err="1" smtClean="0"/>
              <a:t>ElementsAfterSelf</a:t>
            </a:r>
            <a:r>
              <a:rPr lang="en-US" dirty="0" smtClean="0"/>
              <a:t>/</a:t>
            </a:r>
            <a:r>
              <a:rPr lang="en-US" dirty="0" err="1" smtClean="0"/>
              <a:t>ElementsBeforeSelf</a:t>
            </a:r>
            <a:endParaRPr lang="en-US" dirty="0" smtClean="0"/>
          </a:p>
          <a:p>
            <a:r>
              <a:rPr lang="en-US" dirty="0" err="1" smtClean="0"/>
              <a:t>NodesAfterSelf</a:t>
            </a:r>
            <a:r>
              <a:rPr lang="en-US" dirty="0" smtClean="0"/>
              <a:t>/</a:t>
            </a:r>
            <a:r>
              <a:rPr lang="en-US" dirty="0" err="1" smtClean="0"/>
              <a:t>NodesBeforeSelf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VB Literal Axis Syntax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Child</a:t>
            </a:r>
          </a:p>
          <a:p>
            <a:r>
              <a:rPr lang="en-US" dirty="0" smtClean="0"/>
              <a:t>Attribute</a:t>
            </a:r>
          </a:p>
          <a:p>
            <a:r>
              <a:rPr lang="en-US" dirty="0" smtClean="0"/>
              <a:t>Descendents</a:t>
            </a:r>
          </a:p>
          <a:p>
            <a:r>
              <a:rPr lang="en-US" dirty="0" smtClean="0"/>
              <a:t>Indexer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.&lt;</a:t>
            </a:r>
            <a:r>
              <a:rPr lang="en-US" dirty="0" err="1" smtClean="0"/>
              <a:t>childName</a:t>
            </a:r>
            <a:r>
              <a:rPr lang="en-US" dirty="0" smtClean="0"/>
              <a:t>&gt;</a:t>
            </a:r>
          </a:p>
          <a:p>
            <a:r>
              <a:rPr lang="en-US" dirty="0" smtClean="0"/>
              <a:t>.@</a:t>
            </a:r>
            <a:r>
              <a:rPr lang="en-US" dirty="0" err="1" smtClean="0"/>
              <a:t>attributeName</a:t>
            </a:r>
            <a:endParaRPr lang="en-US" dirty="0" smtClean="0"/>
          </a:p>
          <a:p>
            <a:r>
              <a:rPr lang="en-US" dirty="0" smtClean="0"/>
              <a:t>…</a:t>
            </a:r>
            <a:r>
              <a:rPr lang="en-US" dirty="0" err="1" smtClean="0"/>
              <a:t>elementName</a:t>
            </a:r>
            <a:endParaRPr lang="en-US" dirty="0" smtClean="0"/>
          </a:p>
          <a:p>
            <a:r>
              <a:rPr lang="en-US" dirty="0" smtClean="0"/>
              <a:t>…&lt;</a:t>
            </a:r>
            <a:r>
              <a:rPr lang="en-US" dirty="0" err="1" smtClean="0"/>
              <a:t>childName</a:t>
            </a:r>
            <a:r>
              <a:rPr lang="en-US" dirty="0" smtClean="0"/>
              <a:t>&gt;(1)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/>
              <a:t>LINQ on MSDN: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>
                <a:hlinkClick r:id="rId2"/>
              </a:rPr>
              <a:t>http://msdn.microsoft.com/data/ref/linq/</a:t>
            </a:r>
            <a:r>
              <a:rPr lang="en-US" dirty="0" smtClean="0"/>
              <a:t> </a:t>
            </a:r>
          </a:p>
          <a:p>
            <a:pPr>
              <a:buFont typeface="Wingdings" pitchFamily="2" charset="2"/>
              <a:buNone/>
            </a:pPr>
            <a:r>
              <a:rPr lang="en-US" dirty="0" smtClean="0"/>
              <a:t>Videos on Channel 9 (Paul Vick, Amanda Silver, Erik Meijer, Anders Hejlsberg):</a:t>
            </a:r>
          </a:p>
          <a:p>
            <a:pPr>
              <a:buFont typeface="Wingdings" pitchFamily="2" charset="2"/>
              <a:buNone/>
            </a:pPr>
            <a:r>
              <a:rPr lang="en-US" dirty="0" smtClean="0"/>
              <a:t>	</a:t>
            </a:r>
            <a:r>
              <a:rPr lang="en-US" dirty="0" smtClean="0">
                <a:hlinkClick r:id="rId3"/>
              </a:rPr>
              <a:t>http://channel9.msdn.com</a:t>
            </a:r>
            <a:endParaRPr lang="en-US" dirty="0" smtClean="0"/>
          </a:p>
          <a:p>
            <a:pPr>
              <a:buFont typeface="Wingdings" pitchFamily="2" charset="2"/>
              <a:buNone/>
            </a:pPr>
            <a:r>
              <a:rPr lang="en-US" dirty="0" smtClean="0"/>
              <a:t>MSN Group:</a:t>
            </a:r>
          </a:p>
          <a:p>
            <a:pPr>
              <a:buFont typeface="Wingdings" pitchFamily="2" charset="2"/>
              <a:buNone/>
            </a:pPr>
            <a:r>
              <a:rPr lang="en-US" dirty="0" smtClean="0"/>
              <a:t>	</a:t>
            </a:r>
            <a:r>
              <a:rPr lang="en-US" dirty="0" smtClean="0">
                <a:hlinkClick r:id="rId4"/>
              </a:rPr>
              <a:t>http://forums.microsoft.com/MSDN/ShowForum.aspx?ForumID=123&amp;SiteID=1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Jim </a:t>
            </a:r>
            <a:r>
              <a:rPr lang="en-US" dirty="0" err="1" smtClean="0"/>
              <a:t>Wooley</a:t>
            </a:r>
            <a:endParaRPr lang="en-US" dirty="0" smtClean="0"/>
          </a:p>
          <a:p>
            <a:r>
              <a:rPr lang="en-US" dirty="0" smtClean="0">
                <a:hlinkClick r:id="rId2"/>
              </a:rPr>
              <a:t>jimwooley@hotmail.com</a:t>
            </a:r>
          </a:p>
          <a:p>
            <a:r>
              <a:rPr lang="en-US" dirty="0" smtClean="0">
                <a:hlinkClick r:id="rId2"/>
              </a:rPr>
              <a:t>www.ThinqLinq.com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www.LinqInAction.net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LinqInActionCov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0" y="2133600"/>
            <a:ext cx="2190749" cy="27457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134</TotalTime>
  <Words>121</Words>
  <Application>Microsoft Office PowerPoint</Application>
  <PresentationFormat>On-screen Show (4:3)</PresentationFormat>
  <Paragraphs>62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Apex</vt:lpstr>
      <vt:lpstr>LINQ to XML</vt:lpstr>
      <vt:lpstr>LINQ Architecture</vt:lpstr>
      <vt:lpstr>Demo</vt:lpstr>
      <vt:lpstr>LINQ to XML Class Hierarchy</vt:lpstr>
      <vt:lpstr>XML Axis methods</vt:lpstr>
      <vt:lpstr>VB Literal Axis Syntax</vt:lpstr>
      <vt:lpstr>Resources</vt:lpstr>
      <vt:lpstr>Questions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LINQ to XML</dc:title>
  <dc:creator>Jim</dc:creator>
  <cp:lastModifiedBy>Jim</cp:lastModifiedBy>
  <cp:revision>16</cp:revision>
  <dcterms:created xsi:type="dcterms:W3CDTF">2008-02-21T04:20:43Z</dcterms:created>
  <dcterms:modified xsi:type="dcterms:W3CDTF">2008-02-23T16:42:04Z</dcterms:modified>
</cp:coreProperties>
</file>