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68" r:id="rId2"/>
    <p:sldId id="258" r:id="rId3"/>
    <p:sldId id="265" r:id="rId4"/>
    <p:sldId id="263" r:id="rId5"/>
    <p:sldId id="269" r:id="rId6"/>
    <p:sldId id="274" r:id="rId7"/>
    <p:sldId id="260" r:id="rId8"/>
    <p:sldId id="264" r:id="rId9"/>
    <p:sldId id="270" r:id="rId10"/>
    <p:sldId id="257" r:id="rId11"/>
    <p:sldId id="267" r:id="rId12"/>
    <p:sldId id="262" r:id="rId13"/>
    <p:sldId id="271" r:id="rId14"/>
    <p:sldId id="27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92" autoAdjust="0"/>
    <p:restoredTop sz="62394" autoAdjust="0"/>
  </p:normalViewPr>
  <p:slideViewPr>
    <p:cSldViewPr snapToGrid="0">
      <p:cViewPr varScale="1">
        <p:scale>
          <a:sx n="34" d="100"/>
          <a:sy n="34" d="100"/>
        </p:scale>
        <p:origin x="269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A03CD6-E2F3-49A7-8B93-24FC08A1DC96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12BA2B-C688-4DBA-9DA4-68E8380D5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223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Fiddler scratch pad</a:t>
            </a:r>
            <a:r>
              <a:rPr lang="en-US" baseline="0" dirty="0" smtClean="0"/>
              <a:t> for queries:</a:t>
            </a:r>
          </a:p>
          <a:p>
            <a:r>
              <a:rPr lang="en-US" dirty="0" smtClean="0"/>
              <a:t>GET http://localhost:1720/Api/Ingredients/1 HTTP/1.1</a:t>
            </a:r>
          </a:p>
          <a:p>
            <a:r>
              <a:rPr lang="en-US" dirty="0" smtClean="0"/>
              <a:t>User-Agent: Fiddler</a:t>
            </a:r>
          </a:p>
          <a:p>
            <a:r>
              <a:rPr lang="en-US" dirty="0" smtClean="0"/>
              <a:t>Host: localhost:1720</a:t>
            </a:r>
          </a:p>
          <a:p>
            <a:r>
              <a:rPr lang="en-US" dirty="0" smtClean="0"/>
              <a:t>Content-Length: 0</a:t>
            </a:r>
          </a:p>
          <a:p>
            <a:r>
              <a:rPr lang="en-US" dirty="0" smtClean="0"/>
              <a:t>Content-Type: application/</a:t>
            </a:r>
            <a:r>
              <a:rPr lang="en-US" dirty="0" err="1" smtClean="0"/>
              <a:t>json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==========================================================</a:t>
            </a:r>
          </a:p>
          <a:p>
            <a:r>
              <a:rPr lang="en-US" dirty="0" smtClean="0"/>
              <a:t>PUT http://localhost:1720/Api/Ingredients/1 HTTP/1.1</a:t>
            </a:r>
          </a:p>
          <a:p>
            <a:r>
              <a:rPr lang="en-US" dirty="0" smtClean="0"/>
              <a:t>User-Agent: Fiddler</a:t>
            </a:r>
          </a:p>
          <a:p>
            <a:r>
              <a:rPr lang="en-US" dirty="0" smtClean="0"/>
              <a:t>Host: localhost:1720</a:t>
            </a:r>
          </a:p>
          <a:p>
            <a:r>
              <a:rPr lang="en-US" dirty="0" smtClean="0"/>
              <a:t>Content-Length: 100</a:t>
            </a:r>
          </a:p>
          <a:p>
            <a:r>
              <a:rPr lang="en-US" dirty="0" smtClean="0"/>
              <a:t>Content-Type: application/</a:t>
            </a:r>
            <a:r>
              <a:rPr lang="en-US" dirty="0" err="1" smtClean="0"/>
              <a:t>json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{"IngredientId":1,"SortOrder":3,"Units":"4.000","UnitType":"TS","Description":"Very Finely Minced onion"}</a:t>
            </a:r>
          </a:p>
          <a:p>
            <a:endParaRPr lang="en-US" dirty="0" smtClean="0"/>
          </a:p>
          <a:p>
            <a:r>
              <a:rPr lang="en-US" dirty="0" smtClean="0"/>
              <a:t>==========================================================</a:t>
            </a:r>
          </a:p>
          <a:p>
            <a:r>
              <a:rPr lang="en-US" dirty="0" smtClean="0"/>
              <a:t>GET http://localhost:1720/api/Ingredients/123 HTTP/1.1</a:t>
            </a:r>
          </a:p>
          <a:p>
            <a:r>
              <a:rPr lang="en-US" dirty="0" smtClean="0"/>
              <a:t>User-Agent: Fiddler</a:t>
            </a:r>
          </a:p>
          <a:p>
            <a:r>
              <a:rPr lang="en-US" dirty="0" smtClean="0"/>
              <a:t>Host: localhost:1720</a:t>
            </a:r>
          </a:p>
          <a:p>
            <a:r>
              <a:rPr lang="en-US" dirty="0" smtClean="0"/>
              <a:t>Content-Type: application/</a:t>
            </a:r>
            <a:r>
              <a:rPr lang="en-US" dirty="0" err="1" smtClean="0"/>
              <a:t>json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==========================================================</a:t>
            </a:r>
          </a:p>
          <a:p>
            <a:endParaRPr lang="en-US" dirty="0" smtClean="0"/>
          </a:p>
          <a:p>
            <a:r>
              <a:rPr lang="en-US" dirty="0" smtClean="0"/>
              <a:t>GET http://localhost:1720/api/Ingredients/123 HTTP/1.1</a:t>
            </a:r>
          </a:p>
          <a:p>
            <a:r>
              <a:rPr lang="en-US" dirty="0" smtClean="0"/>
              <a:t>User-Agent: Fiddler</a:t>
            </a:r>
          </a:p>
          <a:p>
            <a:r>
              <a:rPr lang="en-US" dirty="0" smtClean="0"/>
              <a:t>Host: localhost:1720</a:t>
            </a:r>
          </a:p>
          <a:p>
            <a:r>
              <a:rPr lang="en-US" dirty="0" smtClean="0"/>
              <a:t>Content-Length: 0</a:t>
            </a:r>
          </a:p>
          <a:p>
            <a:r>
              <a:rPr lang="en-US" dirty="0" smtClean="0"/>
              <a:t>Content-Type: application/xml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http://localhost:1720/services/Directions/GetPagedDirections?$skip=10&amp;$top=10&amp;$inlinecount=allpages</a:t>
            </a:r>
          </a:p>
          <a:p>
            <a:r>
              <a:rPr lang="en-US" dirty="0" smtClean="0"/>
              <a:t>==========================================================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GET http://localhost:1720/api/MeasureConverter HTTP/1.1</a:t>
            </a:r>
          </a:p>
          <a:p>
            <a:r>
              <a:rPr lang="en-US" dirty="0" smtClean="0"/>
              <a:t>User-Agent: Fiddler</a:t>
            </a:r>
          </a:p>
          <a:p>
            <a:r>
              <a:rPr lang="en-US" dirty="0" smtClean="0"/>
              <a:t>Host: localhost:1720</a:t>
            </a:r>
          </a:p>
          <a:p>
            <a:r>
              <a:rPr lang="en-US" dirty="0" smtClean="0"/>
              <a:t>Content-Length: 0</a:t>
            </a:r>
          </a:p>
          <a:p>
            <a:endParaRPr lang="en-US" dirty="0" smtClean="0"/>
          </a:p>
          <a:p>
            <a:r>
              <a:rPr lang="en-US" dirty="0" smtClean="0"/>
              <a:t>==========================================================</a:t>
            </a:r>
          </a:p>
          <a:p>
            <a:endParaRPr lang="en-US" dirty="0" smtClean="0"/>
          </a:p>
          <a:p>
            <a:r>
              <a:rPr lang="en-US" dirty="0" smtClean="0"/>
              <a:t>GET http://localhost:1720/api/MeasureConverter HTTP/1.1</a:t>
            </a:r>
          </a:p>
          <a:p>
            <a:r>
              <a:rPr lang="en-US" dirty="0" smtClean="0"/>
              <a:t>User-Agent: Fiddler</a:t>
            </a:r>
          </a:p>
          <a:p>
            <a:r>
              <a:rPr lang="en-US" dirty="0" smtClean="0"/>
              <a:t>Host: localhost:1720</a:t>
            </a:r>
          </a:p>
          <a:p>
            <a:r>
              <a:rPr lang="en-US" dirty="0" smtClean="0"/>
              <a:t>Content-Length: 0</a:t>
            </a:r>
          </a:p>
          <a:p>
            <a:r>
              <a:rPr lang="en-US" dirty="0" smtClean="0"/>
              <a:t>Content-Type: application/xml</a:t>
            </a:r>
          </a:p>
          <a:p>
            <a:endParaRPr lang="en-US" dirty="0" smtClean="0"/>
          </a:p>
          <a:p>
            <a:r>
              <a:rPr lang="en-US" dirty="0" smtClean="0"/>
              <a:t>==========================================================</a:t>
            </a:r>
          </a:p>
          <a:p>
            <a:endParaRPr lang="en-US" dirty="0" smtClean="0"/>
          </a:p>
          <a:p>
            <a:r>
              <a:rPr lang="en-US" dirty="0" smtClean="0"/>
              <a:t>GET http://localhost:1720/api/Recipe/123/Ingredients HTTP/1.1</a:t>
            </a:r>
          </a:p>
          <a:p>
            <a:r>
              <a:rPr lang="en-US" dirty="0" smtClean="0"/>
              <a:t>User-Agent: Fiddler</a:t>
            </a:r>
          </a:p>
          <a:p>
            <a:r>
              <a:rPr lang="en-US" dirty="0" smtClean="0"/>
              <a:t>Host: localhost:1720</a:t>
            </a:r>
          </a:p>
          <a:p>
            <a:r>
              <a:rPr lang="en-US" dirty="0" smtClean="0"/>
              <a:t>Content-Length: 0</a:t>
            </a:r>
          </a:p>
          <a:p>
            <a:r>
              <a:rPr lang="en-US" dirty="0" smtClean="0"/>
              <a:t>Content-Type: application/</a:t>
            </a:r>
            <a:r>
              <a:rPr lang="en-US" dirty="0" err="1" smtClean="0"/>
              <a:t>json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==========================================================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==========================================================</a:t>
            </a:r>
          </a:p>
          <a:p>
            <a:endParaRPr lang="en-US" dirty="0" smtClean="0"/>
          </a:p>
          <a:p>
            <a:r>
              <a:rPr lang="en-US" dirty="0" smtClean="0"/>
              <a:t>GET http://localhost:1720/Services/Recipes/GetRecipes?$filter=startswith(Title,'chocolate') HTTP/1.1</a:t>
            </a:r>
          </a:p>
          <a:p>
            <a:r>
              <a:rPr lang="en-US" dirty="0" smtClean="0"/>
              <a:t>User-Agent: Fiddler</a:t>
            </a:r>
          </a:p>
          <a:p>
            <a:r>
              <a:rPr lang="en-US" dirty="0" smtClean="0"/>
              <a:t>Host: localhost:1720</a:t>
            </a:r>
          </a:p>
          <a:p>
            <a:r>
              <a:rPr lang="en-US" dirty="0" smtClean="0"/>
              <a:t>Content-Length: 0</a:t>
            </a:r>
          </a:p>
          <a:p>
            <a:endParaRPr lang="en-US" dirty="0" smtClean="0"/>
          </a:p>
          <a:p>
            <a:r>
              <a:rPr lang="en-US" dirty="0" smtClean="0"/>
              <a:t>http://localhost:1720/services/Directions/GetPagedDirections?$skip=10&amp;$top=10&amp;$inlinecount=allpages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12BA2B-C688-4DBA-9DA4-68E8380D587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36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Auto scaffold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12BA2B-C688-4DBA-9DA4-68E8380D587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4806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12BA2B-C688-4DBA-9DA4-68E8380D587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1479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Inlinecount</a:t>
            </a:r>
            <a:r>
              <a:rPr lang="en-US" dirty="0" smtClean="0"/>
              <a:t>=</a:t>
            </a:r>
            <a:r>
              <a:rPr lang="en-US" dirty="0" err="1" smtClean="0"/>
              <a:t>allpages</a:t>
            </a:r>
            <a:r>
              <a:rPr lang="en-US" dirty="0" smtClean="0"/>
              <a:t> (not in </a:t>
            </a:r>
            <a:r>
              <a:rPr lang="en-US" dirty="0" err="1" smtClean="0"/>
              <a:t>oData</a:t>
            </a:r>
            <a:r>
              <a:rPr lang="en-US" dirty="0" smtClean="0"/>
              <a:t> 4)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12BA2B-C688-4DBA-9DA4-68E8380D587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076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3217-2C1A-4AAE-948E-700BCDD5810A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1CF3D-0531-4254-8966-F1131C8A55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864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3217-2C1A-4AAE-948E-700BCDD5810A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1CF3D-0531-4254-8966-F1131C8A55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331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3217-2C1A-4AAE-948E-700BCDD5810A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1CF3D-0531-4254-8966-F1131C8A55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4229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3217-2C1A-4AAE-948E-700BCDD5810A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1CF3D-0531-4254-8966-F1131C8A55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3025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3217-2C1A-4AAE-948E-700BCDD5810A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1CF3D-0531-4254-8966-F1131C8A55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9279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3217-2C1A-4AAE-948E-700BCDD5810A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1CF3D-0531-4254-8966-F1131C8A55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6565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3217-2C1A-4AAE-948E-700BCDD5810A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1CF3D-0531-4254-8966-F1131C8A55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386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3217-2C1A-4AAE-948E-700BCDD5810A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1CF3D-0531-4254-8966-F1131C8A55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4521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3217-2C1A-4AAE-948E-700BCDD5810A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1CF3D-0531-4254-8966-F1131C8A55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822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3217-2C1A-4AAE-948E-700BCDD5810A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1AA1CF3D-0531-4254-8966-F1131C8A55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938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3217-2C1A-4AAE-948E-700BCDD5810A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1CF3D-0531-4254-8966-F1131C8A55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768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3217-2C1A-4AAE-948E-700BCDD5810A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1CF3D-0531-4254-8966-F1131C8A55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033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3217-2C1A-4AAE-948E-700BCDD5810A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1CF3D-0531-4254-8966-F1131C8A55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830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3217-2C1A-4AAE-948E-700BCDD5810A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1CF3D-0531-4254-8966-F1131C8A55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617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3217-2C1A-4AAE-948E-700BCDD5810A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1CF3D-0531-4254-8966-F1131C8A55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442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3217-2C1A-4AAE-948E-700BCDD5810A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1CF3D-0531-4254-8966-F1131C8A55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597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3217-2C1A-4AAE-948E-700BCDD5810A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1CF3D-0531-4254-8966-F1131C8A55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658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B293217-2C1A-4AAE-948E-700BCDD5810A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AA1CF3D-0531-4254-8966-F1131C8A55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977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thinqlinq.com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inqlinq.com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1" y="2500604"/>
            <a:ext cx="10699135" cy="1156996"/>
          </a:xfrm>
          <a:solidFill>
            <a:schemeClr val="bg1">
              <a:lumMod val="85000"/>
              <a:alpha val="70000"/>
            </a:schemeClr>
          </a:solidFill>
          <a:effectLst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en-US" cap="small" dirty="0" err="1" smtClean="0">
                <a:solidFill>
                  <a:schemeClr val="tx1"/>
                </a:solidFill>
              </a:rPr>
              <a:t>WebAPI</a:t>
            </a:r>
            <a:r>
              <a:rPr lang="en-US" cap="small" dirty="0" smtClean="0">
                <a:solidFill>
                  <a:schemeClr val="tx1"/>
                </a:solidFill>
              </a:rPr>
              <a:t> and Data</a:t>
            </a:r>
            <a:endParaRPr lang="en-US" cap="small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5486" y="5122161"/>
            <a:ext cx="3226962" cy="149324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en-US" dirty="0" smtClean="0"/>
              <a:t>Jim Wooley</a:t>
            </a:r>
          </a:p>
          <a:p>
            <a:pPr algn="l"/>
            <a:r>
              <a:rPr lang="en-US" dirty="0" smtClean="0">
                <a:hlinkClick r:id="rId4"/>
              </a:rPr>
              <a:t>www.ThinqLinq.com</a:t>
            </a:r>
            <a:endParaRPr lang="en-US" dirty="0" smtClean="0"/>
          </a:p>
          <a:p>
            <a:pPr algn="l"/>
            <a:r>
              <a:rPr lang="en-US" dirty="0" smtClean="0"/>
              <a:t>@</a:t>
            </a:r>
            <a:r>
              <a:rPr lang="en-US" dirty="0" err="1" smtClean="0"/>
              <a:t>jimwooley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271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ODataQueryOptions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PageResult</a:t>
            </a:r>
            <a:endParaRPr lang="en-US" dirty="0" smtClean="0"/>
          </a:p>
          <a:p>
            <a:r>
              <a:rPr lang="en-US" dirty="0" smtClean="0"/>
              <a:t>Validation</a:t>
            </a:r>
          </a:p>
        </p:txBody>
      </p:sp>
    </p:spTree>
    <p:extLst>
      <p:ext uri="{BB962C8B-B14F-4D97-AF65-F5344CB8AC3E}">
        <p14:creationId xmlns:p14="http://schemas.microsoft.com/office/powerpoint/2010/main" val="69191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Lazy</a:t>
            </a:r>
            <a:r>
              <a:rPr lang="en-US" baseline="0" dirty="0" smtClean="0"/>
              <a:t> loaded children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646" y="2765854"/>
            <a:ext cx="6490041" cy="4870622"/>
          </a:xfrm>
        </p:spPr>
      </p:pic>
    </p:spTree>
    <p:extLst>
      <p:ext uri="{BB962C8B-B14F-4D97-AF65-F5344CB8AC3E}">
        <p14:creationId xmlns:p14="http://schemas.microsoft.com/office/powerpoint/2010/main" val="96874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WebAPI</a:t>
            </a:r>
            <a:endParaRPr lang="en-US" dirty="0" smtClean="0"/>
          </a:p>
          <a:p>
            <a:r>
              <a:rPr lang="en-US" dirty="0" smtClean="0"/>
              <a:t>EF</a:t>
            </a:r>
          </a:p>
        </p:txBody>
      </p:sp>
    </p:spTree>
    <p:extLst>
      <p:ext uri="{BB962C8B-B14F-4D97-AF65-F5344CB8AC3E}">
        <p14:creationId xmlns:p14="http://schemas.microsoft.com/office/powerpoint/2010/main" val="343607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67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1" y="2500603"/>
            <a:ext cx="10699135" cy="1725407"/>
          </a:xfrm>
          <a:solidFill>
            <a:schemeClr val="bg1">
              <a:lumMod val="85000"/>
              <a:alpha val="70000"/>
            </a:schemeClr>
          </a:solidFill>
          <a:effectLst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/>
          <a:p>
            <a:pPr algn="ctr"/>
            <a:r>
              <a:rPr lang="en-US" cap="small" dirty="0" err="1" smtClean="0">
                <a:solidFill>
                  <a:schemeClr val="tx1"/>
                </a:solidFill>
              </a:rPr>
              <a:t>WebAPI</a:t>
            </a:r>
            <a:r>
              <a:rPr lang="en-US" cap="small" dirty="0" smtClean="0">
                <a:solidFill>
                  <a:schemeClr val="tx1"/>
                </a:solidFill>
              </a:rPr>
              <a:t> and Data</a:t>
            </a:r>
            <a:br>
              <a:rPr lang="en-US" cap="small" dirty="0" smtClean="0">
                <a:solidFill>
                  <a:schemeClr val="tx1"/>
                </a:solidFill>
              </a:rPr>
            </a:br>
            <a:r>
              <a:rPr lang="en-US" cap="small" dirty="0" smtClean="0">
                <a:solidFill>
                  <a:schemeClr val="tx1"/>
                </a:solidFill>
              </a:rPr>
              <a:t>Questions?</a:t>
            </a:r>
            <a:endParaRPr lang="en-US" cap="small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5486" y="5122161"/>
            <a:ext cx="3226962" cy="149324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en-US" smtClean="0"/>
              <a:t>Jim Wooley</a:t>
            </a:r>
          </a:p>
          <a:p>
            <a:pPr algn="l"/>
            <a:r>
              <a:rPr lang="en-US" smtClean="0">
                <a:hlinkClick r:id="rId3"/>
              </a:rPr>
              <a:t>www.ThinqLinq.com</a:t>
            </a:r>
            <a:endParaRPr lang="en-US" smtClean="0"/>
          </a:p>
          <a:p>
            <a:pPr algn="l"/>
            <a:r>
              <a:rPr lang="en-US" smtClean="0"/>
              <a:t>@jimwooley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34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 the models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55534" y="2182906"/>
            <a:ext cx="8076265" cy="4435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67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Scaffolding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047" y="2214423"/>
            <a:ext cx="3289313" cy="4356706"/>
          </a:xfrm>
        </p:spPr>
      </p:pic>
    </p:spTree>
    <p:extLst>
      <p:ext uri="{BB962C8B-B14F-4D97-AF65-F5344CB8AC3E}">
        <p14:creationId xmlns:p14="http://schemas.microsoft.com/office/powerpoint/2010/main" val="370826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Documentation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935" y="2073874"/>
            <a:ext cx="4505463" cy="4299819"/>
          </a:xfrm>
        </p:spPr>
      </p:pic>
    </p:spTree>
    <p:extLst>
      <p:ext uri="{BB962C8B-B14F-4D97-AF65-F5344CB8AC3E}">
        <p14:creationId xmlns:p14="http://schemas.microsoft.com/office/powerpoint/2010/main" val="369899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REST on your Web Service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431" y="2198592"/>
            <a:ext cx="9243593" cy="417531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197" y="2198592"/>
            <a:ext cx="4323030" cy="2409731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282542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Services/{Controller}/[id]</a:t>
            </a:r>
          </a:p>
          <a:p>
            <a:r>
              <a:rPr lang="en-US" dirty="0" smtClean="0"/>
              <a:t>Services</a:t>
            </a:r>
            <a:r>
              <a:rPr lang="en-US" dirty="0" smtClean="0"/>
              <a:t>/{Controller}/{Action</a:t>
            </a:r>
            <a:r>
              <a:rPr lang="en-US" dirty="0" smtClean="0"/>
              <a:t>}/[id]</a:t>
            </a:r>
            <a:endParaRPr lang="en-US" dirty="0" smtClean="0"/>
          </a:p>
          <a:p>
            <a:r>
              <a:rPr lang="en-US" dirty="0" smtClean="0"/>
              <a:t>[Attribute]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64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Enable </a:t>
            </a:r>
            <a:r>
              <a:rPr lang="en-US" dirty="0" err="1" smtClean="0"/>
              <a:t>IQueryable</a:t>
            </a:r>
            <a:endParaRPr 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484310" y="3321159"/>
            <a:ext cx="8662949" cy="181588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var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results = 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from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r 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db.Recipes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              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where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r.RecipeId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== 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recipeId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              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from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r.Ingredients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              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select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08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OData query specification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$filter</a:t>
            </a:r>
          </a:p>
          <a:p>
            <a:r>
              <a:rPr lang="en-US" sz="2800" dirty="0" smtClean="0"/>
              <a:t>$count</a:t>
            </a:r>
          </a:p>
          <a:p>
            <a:r>
              <a:rPr lang="en-US" sz="2800" dirty="0" smtClean="0"/>
              <a:t>$</a:t>
            </a:r>
            <a:r>
              <a:rPr lang="en-US" sz="2800" dirty="0" err="1" smtClean="0"/>
              <a:t>orderby</a:t>
            </a:r>
            <a:endParaRPr lang="en-US" sz="2800" dirty="0" smtClean="0"/>
          </a:p>
          <a:p>
            <a:r>
              <a:rPr lang="en-US" sz="2800" dirty="0" smtClean="0"/>
              <a:t>$skip</a:t>
            </a:r>
          </a:p>
          <a:p>
            <a:r>
              <a:rPr lang="en-US" sz="2800" dirty="0" smtClean="0"/>
              <a:t>$top</a:t>
            </a:r>
            <a:endParaRPr lang="en-US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$select</a:t>
            </a:r>
          </a:p>
          <a:p>
            <a:r>
              <a:rPr lang="en-US" sz="2800" dirty="0" smtClean="0"/>
              <a:t>$expand</a:t>
            </a:r>
          </a:p>
          <a:p>
            <a:r>
              <a:rPr lang="en-US" sz="2800" dirty="0" smtClean="0"/>
              <a:t>$</a:t>
            </a:r>
            <a:r>
              <a:rPr lang="en-US" sz="2800" dirty="0" err="1" smtClean="0"/>
              <a:t>inlinecount</a:t>
            </a:r>
            <a:endParaRPr lang="en-US" sz="2800" dirty="0" smtClean="0"/>
          </a:p>
          <a:p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2151530" y="6019799"/>
            <a:ext cx="10040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http://docs.oasis-open.org/odata/odata/v4.0/odata-v4.0-part2-url-conventions.html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0277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$filter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en-US" sz="2800" dirty="0" err="1" smtClean="0"/>
              <a:t>eq</a:t>
            </a:r>
            <a:r>
              <a:rPr lang="en-US" sz="2800" dirty="0" smtClean="0"/>
              <a:t> – Equals</a:t>
            </a:r>
          </a:p>
          <a:p>
            <a:r>
              <a:rPr lang="en-US" sz="2800" dirty="0" smtClean="0"/>
              <a:t>ne  - Not Equals</a:t>
            </a:r>
          </a:p>
          <a:p>
            <a:r>
              <a:rPr lang="en-US" sz="2800" dirty="0" err="1" smtClean="0"/>
              <a:t>gt</a:t>
            </a:r>
            <a:r>
              <a:rPr lang="en-US" sz="2800" dirty="0" smtClean="0"/>
              <a:t> – Greater Than</a:t>
            </a:r>
          </a:p>
          <a:p>
            <a:r>
              <a:rPr lang="en-US" sz="2800" dirty="0" err="1" smtClean="0"/>
              <a:t>ge</a:t>
            </a:r>
            <a:r>
              <a:rPr lang="en-US" sz="2800" dirty="0" smtClean="0"/>
              <a:t> – Greater Than or Equal</a:t>
            </a:r>
          </a:p>
          <a:p>
            <a:r>
              <a:rPr lang="en-US" sz="2800" dirty="0" err="1" smtClean="0"/>
              <a:t>lt</a:t>
            </a:r>
            <a:r>
              <a:rPr lang="en-US" sz="2800" dirty="0" smtClean="0"/>
              <a:t> – Less Than</a:t>
            </a:r>
          </a:p>
          <a:p>
            <a:r>
              <a:rPr lang="en-US" sz="2800" dirty="0" smtClean="0"/>
              <a:t>le – Less than or Equal</a:t>
            </a:r>
            <a:endParaRPr lang="en-US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en-US" sz="2800" dirty="0" err="1" smtClean="0"/>
              <a:t>Endswith</a:t>
            </a:r>
            <a:endParaRPr lang="en-US" sz="2800" dirty="0"/>
          </a:p>
          <a:p>
            <a:r>
              <a:rPr lang="en-US" sz="2800" dirty="0" err="1" smtClean="0"/>
              <a:t>Startswith</a:t>
            </a:r>
            <a:endParaRPr lang="en-US" sz="2800" dirty="0" smtClean="0"/>
          </a:p>
          <a:p>
            <a:r>
              <a:rPr lang="en-US" sz="2800" dirty="0" smtClean="0"/>
              <a:t>Length</a:t>
            </a:r>
          </a:p>
          <a:p>
            <a:r>
              <a:rPr lang="en-US" sz="2800" dirty="0" smtClean="0"/>
              <a:t>substring</a:t>
            </a:r>
          </a:p>
          <a:p>
            <a:r>
              <a:rPr lang="en-US" sz="2800" strike="sngStrike" dirty="0" smtClean="0"/>
              <a:t>Contains</a:t>
            </a:r>
          </a:p>
          <a:p>
            <a:r>
              <a:rPr lang="en-US" sz="2800" dirty="0" smtClean="0"/>
              <a:t>And others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3892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TC103457496[[fn=Parallax]]</Template>
  <TotalTime>10767</TotalTime>
  <Words>316</Words>
  <Application>Microsoft Office PowerPoint</Application>
  <PresentationFormat>Widescreen</PresentationFormat>
  <Paragraphs>129</Paragraphs>
  <Slides>14</Slides>
  <Notes>4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Consolas</vt:lpstr>
      <vt:lpstr>Corbel</vt:lpstr>
      <vt:lpstr>Parallax</vt:lpstr>
      <vt:lpstr>WebAPI and Data</vt:lpstr>
      <vt:lpstr>Build the models</vt:lpstr>
      <vt:lpstr>Scaffolding</vt:lpstr>
      <vt:lpstr>Documentation</vt:lpstr>
      <vt:lpstr>REST on your Web Service</vt:lpstr>
      <vt:lpstr>Routing</vt:lpstr>
      <vt:lpstr>Enable IQueryable</vt:lpstr>
      <vt:lpstr>OData query specification</vt:lpstr>
      <vt:lpstr>$filter</vt:lpstr>
      <vt:lpstr>ODataQueryOptions</vt:lpstr>
      <vt:lpstr>Lazy loaded children</vt:lpstr>
      <vt:lpstr>Logging</vt:lpstr>
      <vt:lpstr>Security</vt:lpstr>
      <vt:lpstr>WebAPI and Data Questions?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WebAPI and Data</dc:title>
  <dc:creator>Jim Wooley</dc:creator>
  <cp:lastModifiedBy>Jim Wooley</cp:lastModifiedBy>
  <cp:revision>15</cp:revision>
  <dcterms:created xsi:type="dcterms:W3CDTF">2014-04-24T01:13:16Z</dcterms:created>
  <dcterms:modified xsi:type="dcterms:W3CDTF">2014-05-03T13:13:08Z</dcterms:modified>
</cp:coreProperties>
</file>